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0" r:id="rId2"/>
    <p:sldId id="287" r:id="rId3"/>
    <p:sldId id="263" r:id="rId4"/>
    <p:sldId id="279" r:id="rId5"/>
    <p:sldId id="291" r:id="rId6"/>
    <p:sldId id="264" r:id="rId7"/>
    <p:sldId id="310" r:id="rId8"/>
    <p:sldId id="296" r:id="rId9"/>
    <p:sldId id="303" r:id="rId10"/>
    <p:sldId id="312" r:id="rId11"/>
    <p:sldId id="272" r:id="rId12"/>
    <p:sldId id="271" r:id="rId13"/>
    <p:sldId id="294" r:id="rId14"/>
    <p:sldId id="315" r:id="rId15"/>
    <p:sldId id="270" r:id="rId16"/>
    <p:sldId id="269" r:id="rId17"/>
    <p:sldId id="298" r:id="rId18"/>
    <p:sldId id="286" r:id="rId19"/>
    <p:sldId id="273" r:id="rId20"/>
    <p:sldId id="305" r:id="rId21"/>
    <p:sldId id="284" r:id="rId22"/>
  </p:sldIdLst>
  <p:sldSz cx="12192000" cy="6858000"/>
  <p:notesSz cx="6858000" cy="9144000"/>
  <p:embeddedFontLst>
    <p:embeddedFont>
      <p:font typeface="张海山锐谐体" charset="-122"/>
      <p:regular r:id="rId24"/>
    </p:embeddedFont>
    <p:embeddedFont>
      <p:font typeface="Impact" pitchFamily="34" charset="0"/>
      <p:regular r:id="rId25"/>
    </p:embeddedFont>
    <p:embeddedFont>
      <p:font typeface="方正粗圆_GBK" charset="-122"/>
      <p:regular r:id="rId26"/>
    </p:embeddedFont>
    <p:embeddedFont>
      <p:font typeface="Calibri" pitchFamily="34" charset="0"/>
      <p:regular r:id="rId27"/>
      <p:bold r:id="rId28"/>
      <p:italic r:id="rId29"/>
      <p:boldItalic r:id="rId30"/>
    </p:embeddedFont>
    <p:embeddedFont>
      <p:font typeface="宋体" pitchFamily="2" charset="-122"/>
      <p:regular r:id="rId31"/>
    </p:embeddedFont>
    <p:embeddedFont>
      <p:font typeface="Calibri Light" charset="0"/>
      <p:regular r:id="rId32"/>
      <p:italic r:id="rId33"/>
    </p:embeddedFont>
    <p:embeddedFont>
      <p:font typeface="微软雅黑" pitchFamily="34" charset="-122"/>
      <p:regular r:id="rId34"/>
      <p:bold r:id="rId35"/>
    </p:embeddedFont>
    <p:embeddedFont>
      <p:font typeface="方正超粗黑简体" charset="-122"/>
      <p:regular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8EC"/>
    <a:srgbClr val="19B4C9"/>
    <a:srgbClr val="20B6BE"/>
    <a:srgbClr val="D6F133"/>
    <a:srgbClr val="FF8599"/>
    <a:srgbClr val="FDDF03"/>
    <a:srgbClr val="FFD1E1"/>
    <a:srgbClr val="22F1F6"/>
    <a:srgbClr val="9FB70D"/>
    <a:srgbClr val="F9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5" autoAdjust="0"/>
    <p:restoredTop sz="96578" autoAdjust="0"/>
  </p:normalViewPr>
  <p:slideViewPr>
    <p:cSldViewPr snapToGrid="0">
      <p:cViewPr>
        <p:scale>
          <a:sx n="66" d="100"/>
          <a:sy n="66" d="100"/>
        </p:scale>
        <p:origin x="-630"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pPr/>
              <a:t>2021/9/29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pPr/>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10</a:t>
            </a:fld>
            <a:endParaRPr lang="zh-CN" altLang="en-US"/>
          </a:p>
        </p:txBody>
      </p:sp>
    </p:spTree>
    <p:extLst>
      <p:ext uri="{BB962C8B-B14F-4D97-AF65-F5344CB8AC3E}">
        <p14:creationId xmlns:p14="http://schemas.microsoft.com/office/powerpoint/2010/main" val="4055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11</a:t>
            </a:fld>
            <a:endParaRPr lang="zh-CN" altLang="en-US"/>
          </a:p>
        </p:txBody>
      </p:sp>
    </p:spTree>
    <p:extLst>
      <p:ext uri="{BB962C8B-B14F-4D97-AF65-F5344CB8AC3E}">
        <p14:creationId xmlns:p14="http://schemas.microsoft.com/office/powerpoint/2010/main" val="147911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12</a:t>
            </a:fld>
            <a:endParaRPr lang="zh-CN" altLang="en-US"/>
          </a:p>
        </p:txBody>
      </p:sp>
    </p:spTree>
    <p:extLst>
      <p:ext uri="{BB962C8B-B14F-4D97-AF65-F5344CB8AC3E}">
        <p14:creationId xmlns:p14="http://schemas.microsoft.com/office/powerpoint/2010/main" val="119586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13</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14</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15</a:t>
            </a:fld>
            <a:endParaRPr lang="zh-CN" altLang="en-US"/>
          </a:p>
        </p:txBody>
      </p:sp>
    </p:spTree>
    <p:extLst>
      <p:ext uri="{BB962C8B-B14F-4D97-AF65-F5344CB8AC3E}">
        <p14:creationId xmlns:p14="http://schemas.microsoft.com/office/powerpoint/2010/main" val="343788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16</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17</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18</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19</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20</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21</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3</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4</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5</a:t>
            </a:fld>
            <a:endParaRPr lang="zh-CN" altLang="en-US"/>
          </a:p>
        </p:txBody>
      </p:sp>
    </p:spTree>
    <p:extLst>
      <p:ext uri="{BB962C8B-B14F-4D97-AF65-F5344CB8AC3E}">
        <p14:creationId xmlns:p14="http://schemas.microsoft.com/office/powerpoint/2010/main" val="170630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6</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7</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8</a:t>
            </a:fld>
            <a:endParaRPr lang="zh-CN" altLang="en-US"/>
          </a:p>
        </p:txBody>
      </p:sp>
    </p:spTree>
    <p:extLst>
      <p:ext uri="{BB962C8B-B14F-4D97-AF65-F5344CB8AC3E}">
        <p14:creationId xmlns:p14="http://schemas.microsoft.com/office/powerpoint/2010/main" val="364468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9</a:t>
            </a:fld>
            <a:endParaRPr lang="zh-CN" altLang="en-US"/>
          </a:p>
        </p:txBody>
      </p:sp>
    </p:spTree>
    <p:extLst>
      <p:ext uri="{BB962C8B-B14F-4D97-AF65-F5344CB8AC3E}">
        <p14:creationId xmlns:p14="http://schemas.microsoft.com/office/powerpoint/2010/main" val="40557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pPr/>
              <a:t>2021/9/29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7721" y="1399902"/>
            <a:ext cx="5475767" cy="3785652"/>
          </a:xfrm>
          <a:prstGeom prst="rect">
            <a:avLst/>
          </a:prstGeom>
          <a:noFill/>
        </p:spPr>
        <p:txBody>
          <a:bodyPr wrap="square" rtlCol="0">
            <a:spAutoFit/>
          </a:bodyPr>
          <a:lstStyle/>
          <a:p>
            <a:pPr algn="ct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Đặc</a:t>
            </a:r>
            <a:r>
              <a:rPr lang="en-US" altLang="zh-CN" sz="8000" dirty="0"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điểm</a:t>
            </a:r>
            <a:r>
              <a:rPr lang="en-US" altLang="zh-CN" sz="8000" dirty="0"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của</a:t>
            </a:r>
            <a:r>
              <a:rPr lang="en-US" altLang="zh-CN" sz="8000" dirty="0"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văn</a:t>
            </a:r>
            <a:r>
              <a:rPr lang="en-US" altLang="zh-CN" sz="8000" dirty="0"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bản</a:t>
            </a:r>
            <a:r>
              <a:rPr lang="en-US" altLang="zh-CN" sz="8000" dirty="0"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biểu</a:t>
            </a:r>
            <a:r>
              <a:rPr lang="en-US" altLang="zh-CN" sz="8000" dirty="0"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cảm</a:t>
            </a:r>
            <a:endParaRPr lang="zh-CN" altLang="en-US" sz="8000" dirty="0">
              <a:solidFill>
                <a:srgbClr val="FFFF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0" y="587582"/>
            <a:ext cx="2954279" cy="190244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79">
              <a:off x="4219471" y="1964174"/>
              <a:ext cx="1415772" cy="1569660"/>
            </a:xfrm>
            <a:prstGeom prst="rect">
              <a:avLst/>
            </a:prstGeom>
            <a:noFill/>
            <a:ln>
              <a:noFill/>
            </a:ln>
          </p:spPr>
          <p:txBody>
            <a:bodyPr wrap="square" rtlCol="0">
              <a:spAutoFit/>
            </a:bodyPr>
            <a:lstStyle/>
            <a:p>
              <a:pPr algn="dist"/>
              <a:endPar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endParaRPr>
            </a:p>
          </p:txBody>
        </p:sp>
        <p:sp>
          <p:nvSpPr>
            <p:cNvPr id="60" name="矩形 59"/>
            <p:cNvSpPr/>
            <p:nvPr/>
          </p:nvSpPr>
          <p:spPr>
            <a:xfrm rot="21070279">
              <a:off x="4223280" y="1979412"/>
              <a:ext cx="1415772" cy="156966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grpSp>
        <p:nvGrpSpPr>
          <p:cNvPr id="13" name="组合 12"/>
          <p:cNvGrpSpPr/>
          <p:nvPr/>
        </p:nvGrpSpPr>
        <p:grpSpPr>
          <a:xfrm>
            <a:off x="5502469" y="2758851"/>
            <a:ext cx="192351" cy="1573470"/>
            <a:chOff x="5846341" y="2055614"/>
            <a:chExt cx="192351" cy="1573470"/>
          </a:xfrm>
        </p:grpSpPr>
        <p:sp>
          <p:nvSpPr>
            <p:cNvPr id="10" name="矩形 9"/>
            <p:cNvSpPr/>
            <p:nvPr/>
          </p:nvSpPr>
          <p:spPr>
            <a:xfrm>
              <a:off x="5853961" y="2055614"/>
              <a:ext cx="184731" cy="1569660"/>
            </a:xfrm>
            <a:prstGeom prst="rect">
              <a:avLst/>
            </a:prstGeom>
            <a:noFill/>
          </p:spPr>
          <p:txBody>
            <a:bodyPr wrap="none">
              <a:spAutoFit/>
            </a:bodyPr>
            <a:lstStyle/>
            <a:p>
              <a:endPar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endParaRPr>
            </a:p>
          </p:txBody>
        </p:sp>
        <p:sp>
          <p:nvSpPr>
            <p:cNvPr id="61" name="矩形 60"/>
            <p:cNvSpPr/>
            <p:nvPr/>
          </p:nvSpPr>
          <p:spPr>
            <a:xfrm>
              <a:off x="5846341" y="2059424"/>
              <a:ext cx="184731" cy="1569660"/>
            </a:xfrm>
            <a:prstGeom prst="rect">
              <a:avLst/>
            </a:prstGeom>
            <a:noFill/>
          </p:spPr>
          <p:txBody>
            <a:bodyPr wrap="none">
              <a:spAutoFit/>
            </a:bodyPr>
            <a:lstStyle/>
            <a:p>
              <a:endParaRPr lang="zh-CN" altLang="en-US" sz="96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grpSp>
        <p:nvGrpSpPr>
          <p:cNvPr id="141" name="组合 140"/>
          <p:cNvGrpSpPr/>
          <p:nvPr/>
        </p:nvGrpSpPr>
        <p:grpSpPr>
          <a:xfrm rot="920444">
            <a:off x="1936839" y="4204352"/>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565355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31" presetClass="entr" presetSubtype="0" fill="hold" nodeType="withEffect">
                                  <p:stCondLst>
                                    <p:cond delay="55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60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53" presetClass="entr" presetSubtype="16" fill="hold" nodeType="withEffect">
                                  <p:stCondLst>
                                    <p:cond delay="750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par>
                                <p:cTn id="40" presetID="8" presetClass="emph" presetSubtype="0" fill="hold" nodeType="withEffect">
                                  <p:stCondLst>
                                    <p:cond delay="8000"/>
                                  </p:stCondLst>
                                  <p:childTnLst>
                                    <p:animRot by="21600000">
                                      <p:cBhvr>
                                        <p:cTn id="41" dur="7000" fill="hold"/>
                                        <p:tgtEl>
                                          <p:spTgt spid="141"/>
                                        </p:tgtEl>
                                        <p:attrNameLst>
                                          <p:attrName>r</p:attrName>
                                        </p:attrNameLst>
                                      </p:cBhvr>
                                    </p:animRot>
                                  </p:childTnLst>
                                </p:cTn>
                              </p:par>
                              <p:par>
                                <p:cTn id="42" presetID="42" presetClass="entr" presetSubtype="0" fill="hold" nodeType="withEffect">
                                  <p:stCondLst>
                                    <p:cond delay="1000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1000"/>
                                        <p:tgtEl>
                                          <p:spTgt spid="91"/>
                                        </p:tgtEl>
                                      </p:cBhvr>
                                    </p:animEffect>
                                    <p:anim calcmode="lin" valueType="num">
                                      <p:cBhvr>
                                        <p:cTn id="45" dur="1000" fill="hold"/>
                                        <p:tgtEl>
                                          <p:spTgt spid="91"/>
                                        </p:tgtEl>
                                        <p:attrNameLst>
                                          <p:attrName>ppt_x</p:attrName>
                                        </p:attrNameLst>
                                      </p:cBhvr>
                                      <p:tavLst>
                                        <p:tav tm="0">
                                          <p:val>
                                            <p:strVal val="#ppt_x"/>
                                          </p:val>
                                        </p:tav>
                                        <p:tav tm="100000">
                                          <p:val>
                                            <p:strVal val="#ppt_x"/>
                                          </p:val>
                                        </p:tav>
                                      </p:tavLst>
                                    </p:anim>
                                    <p:anim calcmode="lin" valueType="num">
                                      <p:cBhvr>
                                        <p:cTn id="46" dur="1000" fill="hold"/>
                                        <p:tgtEl>
                                          <p:spTgt spid="9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1000"/>
                                  </p:stCondLst>
                                  <p:childTnLst>
                                    <p:set>
                                      <p:cBhvr>
                                        <p:cTn id="48" dur="1" fill="hold">
                                          <p:stCondLst>
                                            <p:cond delay="0"/>
                                          </p:stCondLst>
                                        </p:cTn>
                                        <p:tgtEl>
                                          <p:spTgt spid="147"/>
                                        </p:tgtEl>
                                        <p:attrNameLst>
                                          <p:attrName>style.visibility</p:attrName>
                                        </p:attrNameLst>
                                      </p:cBhvr>
                                      <p:to>
                                        <p:strVal val="visible"/>
                                      </p:to>
                                    </p:set>
                                    <p:animEffect transition="in" filter="fade">
                                      <p:cBhvr>
                                        <p:cTn id="49" dur="1000"/>
                                        <p:tgtEl>
                                          <p:spTgt spid="147"/>
                                        </p:tgtEl>
                                      </p:cBhvr>
                                    </p:animEffect>
                                    <p:anim calcmode="lin" valueType="num">
                                      <p:cBhvr>
                                        <p:cTn id="50" dur="1000" fill="hold"/>
                                        <p:tgtEl>
                                          <p:spTgt spid="147"/>
                                        </p:tgtEl>
                                        <p:attrNameLst>
                                          <p:attrName>ppt_x</p:attrName>
                                        </p:attrNameLst>
                                      </p:cBhvr>
                                      <p:tavLst>
                                        <p:tav tm="0">
                                          <p:val>
                                            <p:strVal val="#ppt_x"/>
                                          </p:val>
                                        </p:tav>
                                        <p:tav tm="100000">
                                          <p:val>
                                            <p:strVal val="#ppt_x"/>
                                          </p:val>
                                        </p:tav>
                                      </p:tavLst>
                                    </p:anim>
                                    <p:anim calcmode="lin" valueType="num">
                                      <p:cBhvr>
                                        <p:cTn id="51" dur="1000" fill="hold"/>
                                        <p:tgtEl>
                                          <p:spTgt spid="147"/>
                                        </p:tgtEl>
                                        <p:attrNameLst>
                                          <p:attrName>ppt_y</p:attrName>
                                        </p:attrNameLst>
                                      </p:cBhvr>
                                      <p:tavLst>
                                        <p:tav tm="0">
                                          <p:val>
                                            <p:strVal val="#ppt_y+.1"/>
                                          </p:val>
                                        </p:tav>
                                        <p:tav tm="100000">
                                          <p:val>
                                            <p:strVal val="#ppt_y"/>
                                          </p:val>
                                        </p:tav>
                                      </p:tavLst>
                                    </p:anim>
                                  </p:childTnLst>
                                </p:cTn>
                              </p:par>
                              <p:par>
                                <p:cTn id="52" presetID="22" presetClass="entr" presetSubtype="4" fill="hold" nodeType="withEffect">
                                  <p:stCondLst>
                                    <p:cond delay="12000"/>
                                  </p:stCondLst>
                                  <p:childTnLst>
                                    <p:set>
                                      <p:cBhvr>
                                        <p:cTn id="53" dur="1" fill="hold">
                                          <p:stCondLst>
                                            <p:cond delay="0"/>
                                          </p:stCondLst>
                                        </p:cTn>
                                        <p:tgtEl>
                                          <p:spTgt spid="115"/>
                                        </p:tgtEl>
                                        <p:attrNameLst>
                                          <p:attrName>style.visibility</p:attrName>
                                        </p:attrNameLst>
                                      </p:cBhvr>
                                      <p:to>
                                        <p:strVal val="visible"/>
                                      </p:to>
                                    </p:set>
                                    <p:animEffect transition="in" filter="wipe(down)">
                                      <p:cBhvr>
                                        <p:cTn id="54" dur="500"/>
                                        <p:tgtEl>
                                          <p:spTgt spid="115"/>
                                        </p:tgtEl>
                                      </p:cBhvr>
                                    </p:animEffect>
                                  </p:childTnLst>
                                </p:cTn>
                              </p:par>
                              <p:par>
                                <p:cTn id="55" presetID="22" presetClass="entr" presetSubtype="2" fill="hold" nodeType="withEffect">
                                  <p:stCondLst>
                                    <p:cond delay="12500"/>
                                  </p:stCondLst>
                                  <p:childTnLst>
                                    <p:set>
                                      <p:cBhvr>
                                        <p:cTn id="56" dur="1" fill="hold">
                                          <p:stCondLst>
                                            <p:cond delay="0"/>
                                          </p:stCondLst>
                                        </p:cTn>
                                        <p:tgtEl>
                                          <p:spTgt spid="121"/>
                                        </p:tgtEl>
                                        <p:attrNameLst>
                                          <p:attrName>style.visibility</p:attrName>
                                        </p:attrNameLst>
                                      </p:cBhvr>
                                      <p:to>
                                        <p:strVal val="visible"/>
                                      </p:to>
                                    </p:set>
                                    <p:animEffect transition="in" filter="wipe(right)">
                                      <p:cBhvr>
                                        <p:cTn id="57" dur="500"/>
                                        <p:tgtEl>
                                          <p:spTgt spid="121"/>
                                        </p:tgtEl>
                                      </p:cBhvr>
                                    </p:animEffect>
                                  </p:childTnLst>
                                </p:cTn>
                              </p:par>
                              <p:par>
                                <p:cTn id="58" presetID="22" presetClass="entr" presetSubtype="2" fill="hold" nodeType="withEffect">
                                  <p:stCondLst>
                                    <p:cond delay="13000"/>
                                  </p:stCondLst>
                                  <p:childTnLst>
                                    <p:set>
                                      <p:cBhvr>
                                        <p:cTn id="59" dur="1" fill="hold">
                                          <p:stCondLst>
                                            <p:cond delay="0"/>
                                          </p:stCondLst>
                                        </p:cTn>
                                        <p:tgtEl>
                                          <p:spTgt spid="111"/>
                                        </p:tgtEl>
                                        <p:attrNameLst>
                                          <p:attrName>style.visibility</p:attrName>
                                        </p:attrNameLst>
                                      </p:cBhvr>
                                      <p:to>
                                        <p:strVal val="visible"/>
                                      </p:to>
                                    </p:set>
                                    <p:animEffect transition="in" filter="wipe(right)">
                                      <p:cBhvr>
                                        <p:cTn id="60" dur="500"/>
                                        <p:tgtEl>
                                          <p:spTgt spid="111"/>
                                        </p:tgtEl>
                                      </p:cBhvr>
                                    </p:animEffect>
                                  </p:childTnLst>
                                </p:cTn>
                              </p:par>
                              <p:par>
                                <p:cTn id="61" presetID="53" presetClass="entr" presetSubtype="16" fill="hold" nodeType="withEffect">
                                  <p:stCondLst>
                                    <p:cond delay="1350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fltVal val="0"/>
                                          </p:val>
                                        </p:tav>
                                        <p:tav tm="100000">
                                          <p:val>
                                            <p:strVal val="#ppt_w"/>
                                          </p:val>
                                        </p:tav>
                                      </p:tavLst>
                                    </p:anim>
                                    <p:anim calcmode="lin" valueType="num">
                                      <p:cBhvr>
                                        <p:cTn id="64" dur="500" fill="hold"/>
                                        <p:tgtEl>
                                          <p:spTgt spid="96"/>
                                        </p:tgtEl>
                                        <p:attrNameLst>
                                          <p:attrName>ppt_h</p:attrName>
                                        </p:attrNameLst>
                                      </p:cBhvr>
                                      <p:tavLst>
                                        <p:tav tm="0">
                                          <p:val>
                                            <p:fltVal val="0"/>
                                          </p:val>
                                        </p:tav>
                                        <p:tav tm="100000">
                                          <p:val>
                                            <p:strVal val="#ppt_h"/>
                                          </p:val>
                                        </p:tav>
                                      </p:tavLst>
                                    </p:anim>
                                    <p:animEffect transition="in" filter="fade">
                                      <p:cBhvr>
                                        <p:cTn id="65" dur="500"/>
                                        <p:tgtEl>
                                          <p:spTgt spid="96"/>
                                        </p:tgtEl>
                                      </p:cBhvr>
                                    </p:animEffect>
                                  </p:childTnLst>
                                </p:cTn>
                              </p:par>
                              <p:par>
                                <p:cTn id="66" presetID="8" presetClass="emph" presetSubtype="0" fill="hold" nodeType="withEffect">
                                  <p:stCondLst>
                                    <p:cond delay="14000"/>
                                  </p:stCondLst>
                                  <p:childTnLst>
                                    <p:animRot by="-10800000">
                                      <p:cBhvr>
                                        <p:cTn id="67" dur="2000" fill="hold"/>
                                        <p:tgtEl>
                                          <p:spTgt spid="96"/>
                                        </p:tgtEl>
                                        <p:attrNameLst>
                                          <p:attrName>r</p:attrName>
                                        </p:attrNameLst>
                                      </p:cBhvr>
                                    </p:animRot>
                                  </p:childTnLst>
                                </p:cTn>
                              </p:par>
                              <p:par>
                                <p:cTn id="68" presetID="53" presetClass="entr" presetSubtype="16" fill="hold" nodeType="withEffect">
                                  <p:stCondLst>
                                    <p:cond delay="14000"/>
                                  </p:stCondLst>
                                  <p:childTnLst>
                                    <p:set>
                                      <p:cBhvr>
                                        <p:cTn id="69" dur="1" fill="hold">
                                          <p:stCondLst>
                                            <p:cond delay="0"/>
                                          </p:stCondLst>
                                        </p:cTn>
                                        <p:tgtEl>
                                          <p:spTgt spid="76"/>
                                        </p:tgtEl>
                                        <p:attrNameLst>
                                          <p:attrName>style.visibility</p:attrName>
                                        </p:attrNameLst>
                                      </p:cBhvr>
                                      <p:to>
                                        <p:strVal val="visible"/>
                                      </p:to>
                                    </p:set>
                                    <p:anim calcmode="lin" valueType="num">
                                      <p:cBhvr>
                                        <p:cTn id="70" dur="500" fill="hold"/>
                                        <p:tgtEl>
                                          <p:spTgt spid="76"/>
                                        </p:tgtEl>
                                        <p:attrNameLst>
                                          <p:attrName>ppt_w</p:attrName>
                                        </p:attrNameLst>
                                      </p:cBhvr>
                                      <p:tavLst>
                                        <p:tav tm="0">
                                          <p:val>
                                            <p:fltVal val="0"/>
                                          </p:val>
                                        </p:tav>
                                        <p:tav tm="100000">
                                          <p:val>
                                            <p:strVal val="#ppt_w"/>
                                          </p:val>
                                        </p:tav>
                                      </p:tavLst>
                                    </p:anim>
                                    <p:anim calcmode="lin" valueType="num">
                                      <p:cBhvr>
                                        <p:cTn id="71" dur="500" fill="hold"/>
                                        <p:tgtEl>
                                          <p:spTgt spid="76"/>
                                        </p:tgtEl>
                                        <p:attrNameLst>
                                          <p:attrName>ppt_h</p:attrName>
                                        </p:attrNameLst>
                                      </p:cBhvr>
                                      <p:tavLst>
                                        <p:tav tm="0">
                                          <p:val>
                                            <p:fltVal val="0"/>
                                          </p:val>
                                        </p:tav>
                                        <p:tav tm="100000">
                                          <p:val>
                                            <p:strVal val="#ppt_h"/>
                                          </p:val>
                                        </p:tav>
                                      </p:tavLst>
                                    </p:anim>
                                    <p:animEffect transition="in" filter="fade">
                                      <p:cBhvr>
                                        <p:cTn id="72" dur="500"/>
                                        <p:tgtEl>
                                          <p:spTgt spid="76"/>
                                        </p:tgtEl>
                                      </p:cBhvr>
                                    </p:animEffect>
                                  </p:childTnLst>
                                </p:cTn>
                              </p:par>
                              <p:par>
                                <p:cTn id="73" presetID="8" presetClass="emph" presetSubtype="0" fill="hold" nodeType="withEffect">
                                  <p:stCondLst>
                                    <p:cond delay="14500"/>
                                  </p:stCondLst>
                                  <p:childTnLst>
                                    <p:animRot by="5400000">
                                      <p:cBhvr>
                                        <p:cTn id="74"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5251251" y="413855"/>
            <a:ext cx="2318263" cy="769441"/>
          </a:xfrm>
          <a:prstGeom prst="rect">
            <a:avLst/>
          </a:prstGeom>
          <a:noFill/>
        </p:spPr>
        <p:txBody>
          <a:bodyPr wrap="none" rtlCol="0">
            <a:spAutoFit/>
          </a:bodyPr>
          <a:lstStyle/>
          <a:p>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Ghi</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nhớ</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endParaRPr lang="zh-CN" altLang="en-US" sz="44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5"/>
          <p:cNvGrpSpPr/>
          <p:nvPr/>
        </p:nvGrpSpPr>
        <p:grpSpPr>
          <a:xfrm rot="2126588">
            <a:off x="3535527" y="58526"/>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15235" y="4824944"/>
            <a:ext cx="8402469" cy="1077218"/>
          </a:xfrm>
          <a:prstGeom prst="rect">
            <a:avLst/>
          </a:prstGeom>
        </p:spPr>
        <p:txBody>
          <a:bodyPr wrap="square">
            <a:spAutoFit/>
          </a:bodyPr>
          <a:lstStyle/>
          <a:p>
            <a:pPr algn="just"/>
            <a:r>
              <a:rPr lang="vi-VN" sz="3200" dirty="0" smtClean="0">
                <a:latin typeface="+mj-lt"/>
              </a:rPr>
              <a:t>Tình cảm trong bài văn phải rõ ràng, trong sáng, chân thực thì bài biểu cảm mới có giá trị.</a:t>
            </a:r>
            <a:endParaRPr lang="en-US" sz="3200" dirty="0">
              <a:latin typeface="+mj-lt"/>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1" y="4940842"/>
            <a:ext cx="985143" cy="391296"/>
          </a:xfrm>
          <a:prstGeom prst="rect">
            <a:avLst/>
          </a:prstGeom>
        </p:spPr>
      </p:pic>
      <p:grpSp>
        <p:nvGrpSpPr>
          <p:cNvPr id="5" name="组合 22"/>
          <p:cNvGrpSpPr/>
          <p:nvPr/>
        </p:nvGrpSpPr>
        <p:grpSpPr>
          <a:xfrm>
            <a:off x="409293" y="495413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p:nvPr/>
        </p:nvSpPr>
        <p:spPr>
          <a:xfrm>
            <a:off x="2619508" y="1180404"/>
            <a:ext cx="7547259" cy="707886"/>
          </a:xfrm>
          <a:prstGeom prst="rect">
            <a:avLst/>
          </a:prstGeom>
          <a:noFill/>
        </p:spPr>
        <p:txBody>
          <a:bodyPr wrap="none" rtlCol="0">
            <a:spAutoFit/>
          </a:bodyPr>
          <a:lstStyle/>
          <a:p>
            <a:r>
              <a:rPr lang="vi-VN" sz="4000" dirty="0" smtClean="0">
                <a:solidFill>
                  <a:srgbClr val="FF0000"/>
                </a:solidFill>
                <a:latin typeface="+mj-lt"/>
              </a:rPr>
              <a:t>Các đặc điểm của văn bản biểu cảm</a:t>
            </a:r>
            <a:endParaRPr lang="zh-CN" altLang="en-US" sz="4000" b="1" dirty="0">
              <a:solidFill>
                <a:srgbClr val="FF0000"/>
              </a:solidFill>
              <a:latin typeface="+mj-lt"/>
              <a:ea typeface="微软雅黑" panose="020B0503020204020204" pitchFamily="34" charset="-122"/>
              <a:cs typeface="Times New Roman" pitchFamily="18" charset="0"/>
            </a:endParaRPr>
          </a:p>
        </p:txBody>
      </p:sp>
      <p:sp>
        <p:nvSpPr>
          <p:cNvPr id="44" name="Rectangle 43"/>
          <p:cNvSpPr/>
          <p:nvPr/>
        </p:nvSpPr>
        <p:spPr>
          <a:xfrm>
            <a:off x="1828804" y="2314263"/>
            <a:ext cx="7451674" cy="584775"/>
          </a:xfrm>
          <a:prstGeom prst="rect">
            <a:avLst/>
          </a:prstGeom>
        </p:spPr>
        <p:txBody>
          <a:bodyPr wrap="square">
            <a:spAutoFit/>
          </a:bodyPr>
          <a:lstStyle/>
          <a:p>
            <a:r>
              <a:rPr lang="vi-VN" sz="3200" dirty="0" smtClean="0">
                <a:latin typeface="+mj-lt"/>
              </a:rPr>
              <a:t>Bài văn biểu cảm thường có bố cục ba phần</a:t>
            </a:r>
            <a:endParaRPr lang="en-US" sz="3200" dirty="0">
              <a:latin typeface="+mj-lt"/>
              <a:cs typeface="Times New Roman" pitchFamily="18" charset="0"/>
            </a:endParaRPr>
          </a:p>
        </p:txBody>
      </p:sp>
      <p:sp>
        <p:nvSpPr>
          <p:cNvPr id="45" name="Rectangle 44"/>
          <p:cNvSpPr/>
          <p:nvPr/>
        </p:nvSpPr>
        <p:spPr>
          <a:xfrm>
            <a:off x="1733268" y="3776348"/>
            <a:ext cx="1897037"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46" name="Rectangle 45"/>
          <p:cNvSpPr/>
          <p:nvPr/>
        </p:nvSpPr>
        <p:spPr>
          <a:xfrm>
            <a:off x="4508308" y="3774583"/>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48" name="Straight Arrow Connector 47"/>
          <p:cNvCxnSpPr>
            <a:stCxn id="44" idx="2"/>
            <a:endCxn id="45" idx="0"/>
          </p:cNvCxnSpPr>
          <p:nvPr/>
        </p:nvCxnSpPr>
        <p:spPr>
          <a:xfrm rot="5400000">
            <a:off x="3679559" y="1901266"/>
            <a:ext cx="877310" cy="28728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2"/>
            <a:endCxn id="46" idx="0"/>
          </p:cNvCxnSpPr>
          <p:nvPr/>
        </p:nvCxnSpPr>
        <p:spPr>
          <a:xfrm rot="16200000" flipH="1">
            <a:off x="5118004" y="3335675"/>
            <a:ext cx="875545" cy="2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963466" y="3749559"/>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50" name="Straight Arrow Connector 49"/>
          <p:cNvCxnSpPr>
            <a:stCxn id="44" idx="2"/>
            <a:endCxn id="47" idx="0"/>
          </p:cNvCxnSpPr>
          <p:nvPr/>
        </p:nvCxnSpPr>
        <p:spPr>
          <a:xfrm rot="16200000" flipH="1">
            <a:off x="6858095" y="1595584"/>
            <a:ext cx="850521" cy="34574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55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750"/>
                                        <p:tgtEl>
                                          <p:spTgt spid="3"/>
                                        </p:tgtEl>
                                      </p:cBhvr>
                                    </p:animEffect>
                                  </p:childTnLst>
                                </p:cTn>
                              </p:par>
                              <p:par>
                                <p:cTn id="18" presetID="22" presetClass="entr" presetSubtype="8" fill="hold" grpId="0" nodeType="withEffect">
                                  <p:stCondLst>
                                    <p:cond delay="62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par>
                                <p:cTn id="21" presetID="22" presetClass="entr" presetSubtype="8" fill="hold" grpId="0" nodeType="withEffect">
                                  <p:stCondLst>
                                    <p:cond delay="625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250"/>
                                        <p:tgtEl>
                                          <p:spTgt spid="43"/>
                                        </p:tgtEl>
                                      </p:cBhvr>
                                    </p:animEffect>
                                  </p:childTnLst>
                                </p:cTn>
                              </p:par>
                              <p:par>
                                <p:cTn id="24" presetID="42" presetClass="entr" presetSubtype="0" fill="hold" nodeType="withEffect">
                                  <p:stCondLst>
                                    <p:cond delay="11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trips(downLeft)">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trips(downLeft)">
                                      <p:cBhvr>
                                        <p:cTn id="43" dur="500"/>
                                        <p:tgtEl>
                                          <p:spTgt spid="48"/>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strips(down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strips(downLeft)">
                                      <p:cBhvr>
                                        <p:cTn id="51" dur="500"/>
                                        <p:tgtEl>
                                          <p:spTgt spid="49"/>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strips(downLeft)">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downLeft)">
                                      <p:cBhvr>
                                        <p:cTn id="59" dur="500"/>
                                        <p:tgtEl>
                                          <p:spTgt spid="50"/>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strips(downLeft)">
                                      <p:cBhvr>
                                        <p:cTn id="62" dur="500"/>
                                        <p:tgtEl>
                                          <p:spTgt spid="47"/>
                                        </p:tgtEl>
                                      </p:cBhvr>
                                    </p:animEffect>
                                  </p:childTnLst>
                                </p:cTn>
                              </p:par>
                              <p:par>
                                <p:cTn id="63" presetID="42" presetClass="entr" presetSubtype="0" fill="hold" nodeType="withEffect">
                                  <p:stCondLst>
                                    <p:cond delay="115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225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heel(4)">
                                      <p:cBhvr>
                                        <p:cTn id="7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33"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弦形 3"/>
          <p:cNvSpPr/>
          <p:nvPr/>
        </p:nvSpPr>
        <p:spPr>
          <a:xfrm>
            <a:off x="668217" y="5122984"/>
            <a:ext cx="2497015" cy="2497015"/>
          </a:xfrm>
          <a:prstGeom prst="chord">
            <a:avLst>
              <a:gd name="adj1" fmla="val 9366344"/>
              <a:gd name="adj2" fmla="val 1363764"/>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72821" y="5978768"/>
            <a:ext cx="3040380" cy="879231"/>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07145" y="5695406"/>
            <a:ext cx="3296529"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66"/>
          <p:cNvSpPr/>
          <p:nvPr/>
        </p:nvSpPr>
        <p:spPr>
          <a:xfrm>
            <a:off x="413982" y="840313"/>
            <a:ext cx="2847833" cy="3785652"/>
          </a:xfrm>
          <a:prstGeom prst="rect">
            <a:avLst/>
          </a:prstGeom>
        </p:spPr>
        <p:txBody>
          <a:bodyPr wrap="square">
            <a:spAutoFit/>
          </a:bodyPr>
          <a:lstStyle/>
          <a:p>
            <a:pPr algn="ctr"/>
            <a:r>
              <a:rPr lang="vi-VN" sz="4000" b="1" dirty="0" smtClean="0">
                <a:solidFill>
                  <a:schemeClr val="bg1"/>
                </a:solidFill>
                <a:latin typeface="+mj-lt"/>
              </a:rPr>
              <a:t>Hãy so sánh mục đích và </a:t>
            </a:r>
            <a:r>
              <a:rPr lang="en-US" sz="4000" b="1" dirty="0" smtClean="0">
                <a:solidFill>
                  <a:schemeClr val="bg1"/>
                </a:solidFill>
                <a:latin typeface="Times New Roman" pitchFamily="18" charset="0"/>
                <a:cs typeface="Times New Roman" pitchFamily="18" charset="0"/>
              </a:rPr>
              <a:t>PTBĐ</a:t>
            </a:r>
            <a:r>
              <a:rPr lang="en-US" sz="4000" b="1" dirty="0" smtClean="0">
                <a:solidFill>
                  <a:schemeClr val="bg1"/>
                </a:solidFill>
                <a:latin typeface="+mj-lt"/>
              </a:rPr>
              <a:t> </a:t>
            </a:r>
            <a:r>
              <a:rPr lang="vi-VN" sz="4000" b="1" dirty="0" smtClean="0">
                <a:solidFill>
                  <a:schemeClr val="bg1"/>
                </a:solidFill>
                <a:latin typeface="+mj-lt"/>
              </a:rPr>
              <a:t> của văn miêu tả và văn biểu cảm?</a:t>
            </a:r>
            <a:endParaRPr lang="en-US" sz="4000" b="1" dirty="0">
              <a:solidFill>
                <a:schemeClr val="bg1"/>
              </a:solidFill>
              <a:latin typeface="+mj-lt"/>
            </a:endParaRPr>
          </a:p>
        </p:txBody>
      </p:sp>
      <p:graphicFrame>
        <p:nvGraphicFramePr>
          <p:cNvPr id="69" name="Table 68"/>
          <p:cNvGraphicFramePr>
            <a:graphicFrameLocks noGrp="1"/>
          </p:cNvGraphicFramePr>
          <p:nvPr/>
        </p:nvGraphicFramePr>
        <p:xfrm>
          <a:off x="4064001" y="1569504"/>
          <a:ext cx="7714017" cy="4024271"/>
        </p:xfrm>
        <a:graphic>
          <a:graphicData uri="http://schemas.openxmlformats.org/drawingml/2006/table">
            <a:tbl>
              <a:tblPr firstRow="1" bandRow="1">
                <a:tableStyleId>{5C22544A-7EE6-4342-B048-85BDC9FD1C3A}</a:tableStyleId>
              </a:tblPr>
              <a:tblGrid>
                <a:gridCol w="1422399"/>
                <a:gridCol w="3275463"/>
                <a:gridCol w="3016155"/>
              </a:tblGrid>
              <a:tr h="1037231">
                <a:tc>
                  <a:txBody>
                    <a:bodyPr/>
                    <a:lstStyle/>
                    <a:p>
                      <a:pPr algn="ctr"/>
                      <a:endParaRPr lang="en-US" sz="3600" dirty="0">
                        <a:latin typeface="Times New Roman" pitchFamily="18" charset="0"/>
                        <a:cs typeface="Times New Roman" pitchFamily="18" charset="0"/>
                      </a:endParaRPr>
                    </a:p>
                  </a:txBody>
                  <a:tcPr/>
                </a:tc>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Miêu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tả</a:t>
                      </a:r>
                      <a:endParaRPr lang="en-US" sz="3600" dirty="0">
                        <a:latin typeface="Times New Roman" pitchFamily="18" charset="0"/>
                        <a:cs typeface="Times New Roman" pitchFamily="18" charset="0"/>
                      </a:endParaRPr>
                    </a:p>
                  </a:txBody>
                  <a:tcPr/>
                </a:tc>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Biểu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cảm</a:t>
                      </a:r>
                      <a:endParaRPr lang="en-US" sz="3600" dirty="0">
                        <a:latin typeface="Times New Roman" pitchFamily="18" charset="0"/>
                        <a:cs typeface="Times New Roman" pitchFamily="18" charset="0"/>
                      </a:endParaRPr>
                    </a:p>
                  </a:txBody>
                  <a:tcPr/>
                </a:tc>
              </a:tr>
              <a:tr h="355970">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Mục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đích</a:t>
                      </a:r>
                      <a:endParaRPr lang="en-US" sz="3600" baseline="0" dirty="0" smtClean="0">
                        <a:latin typeface="Times New Roman" pitchFamily="18" charset="0"/>
                        <a:cs typeface="Times New Roman" pitchFamily="18" charset="0"/>
                      </a:endParaRPr>
                    </a:p>
                    <a:p>
                      <a:pPr algn="ctr"/>
                      <a:endParaRPr lang="en-US" sz="10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Tái hiện đặc điểm sự vât</a:t>
                      </a:r>
                      <a:endParaRPr lang="en-US" sz="36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Biểu đạt tình cảm, cảm xúc</a:t>
                      </a:r>
                      <a:endParaRPr lang="en-US" sz="3600" dirty="0">
                        <a:latin typeface="Times New Roman" pitchFamily="18" charset="0"/>
                        <a:cs typeface="Times New Roman" pitchFamily="18" charset="0"/>
                      </a:endParaRPr>
                    </a:p>
                  </a:txBody>
                  <a:tcPr/>
                </a:tc>
              </a:tr>
              <a:tr h="355970">
                <a:tc>
                  <a:txBody>
                    <a:bodyPr/>
                    <a:lstStyle/>
                    <a:p>
                      <a:pPr algn="ctr"/>
                      <a:endParaRPr lang="en-US" sz="30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PTBĐ</a:t>
                      </a:r>
                      <a:endParaRPr lang="en-US" sz="36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-Tả ( chủ yếu)</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 Cảm ( thứ yếu)</a:t>
                      </a:r>
                      <a:endParaRPr lang="en-US" sz="3600" dirty="0" smtClean="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Cảm ( chủ yếu)</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Tả ( thứ yếu)</a:t>
                      </a:r>
                      <a:endParaRPr lang="en-US" sz="3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9905917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heel(4)">
                                      <p:cBhvr>
                                        <p:cTn id="28" dur="20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heel(4)">
                                      <p:cBhvr>
                                        <p:cTn id="3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9" grpId="0" animBg="1"/>
      <p:bldP spid="50"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6923" t="26604" r="38462" b="22424"/>
          <a:stretch/>
        </p:blipFill>
        <p:spPr>
          <a:xfrm>
            <a:off x="6471136" y="5338051"/>
            <a:ext cx="900333" cy="1048683"/>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48252" t="47739" r="25874" b="33613"/>
          <a:stretch/>
        </p:blipFill>
        <p:spPr>
          <a:xfrm rot="1121511">
            <a:off x="4656496" y="4481389"/>
            <a:ext cx="1247101" cy="505582"/>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8741" t="37048" r="27692" b="32121"/>
          <a:stretch/>
        </p:blipFill>
        <p:spPr>
          <a:xfrm>
            <a:off x="1500414" y="576907"/>
            <a:ext cx="787790" cy="1007072"/>
          </a:xfrm>
          <a:prstGeom prst="rect">
            <a:avLst/>
          </a:prstGeom>
        </p:spPr>
      </p:pic>
      <p:pic>
        <p:nvPicPr>
          <p:cNvPr id="50" name="图片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27474" y="3428905"/>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任意多边形 78"/>
          <p:cNvSpPr/>
          <p:nvPr/>
        </p:nvSpPr>
        <p:spPr>
          <a:xfrm>
            <a:off x="686688" y="3749155"/>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703164" y="382912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715520" y="390326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7567584" y="403505"/>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7" name="组合 86"/>
          <p:cNvGrpSpPr/>
          <p:nvPr/>
        </p:nvGrpSpPr>
        <p:grpSpPr>
          <a:xfrm rot="2224307">
            <a:off x="2314875" y="5380320"/>
            <a:ext cx="585706"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64895" t="55447" r="25455" b="28391"/>
          <a:stretch/>
        </p:blipFill>
        <p:spPr>
          <a:xfrm>
            <a:off x="9955446" y="1534197"/>
            <a:ext cx="618979" cy="583096"/>
          </a:xfrm>
          <a:prstGeom prst="rect">
            <a:avLst/>
          </a:prstGeom>
        </p:spPr>
      </p:pic>
      <p:pic>
        <p:nvPicPr>
          <p:cNvPr id="93" name="图片 92"/>
          <p:cNvPicPr>
            <a:picLocks noChangeAspect="1"/>
          </p:cNvPicPr>
          <p:nvPr/>
        </p:nvPicPr>
        <p:blipFill rotWithShape="1">
          <a:blip r:embed="rId9" cstate="print">
            <a:extLst>
              <a:ext uri="{28A0092B-C50C-407E-A947-70E740481C1C}">
                <a14:useLocalDpi xmlns:a14="http://schemas.microsoft.com/office/drawing/2010/main" val="0"/>
              </a:ext>
            </a:extLst>
          </a:blip>
          <a:srcRect l="64895" t="55447" r="25455" b="28391"/>
          <a:stretch/>
        </p:blipFill>
        <p:spPr>
          <a:xfrm>
            <a:off x="5694021" y="1435267"/>
            <a:ext cx="550986" cy="519045"/>
          </a:xfrm>
          <a:prstGeom prst="rect">
            <a:avLst/>
          </a:prstGeom>
        </p:spPr>
      </p:pic>
      <p:sp>
        <p:nvSpPr>
          <p:cNvPr id="73" name="矩形 1"/>
          <p:cNvSpPr/>
          <p:nvPr/>
        </p:nvSpPr>
        <p:spPr>
          <a:xfrm>
            <a:off x="1178780" y="2122980"/>
            <a:ext cx="9329996" cy="1862048"/>
          </a:xfrm>
          <a:prstGeom prst="rect">
            <a:avLst/>
          </a:prstGeom>
        </p:spPr>
        <p:txBody>
          <a:bodyPr wrap="square">
            <a:spAutoFit/>
          </a:bodyPr>
          <a:lstStyle/>
          <a:p>
            <a:pPr algn="ct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II.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Luyện</a:t>
            </a: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tập</a:t>
            </a:r>
            <a:endParaRPr lang="zh-CN" altLang="en-US" sz="115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6333582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42" presetClass="entr" presetSubtype="0" fill="hold" grpId="0" nodeType="withEffect">
                                  <p:stCondLst>
                                    <p:cond delay="500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anim calcmode="lin" valueType="num">
                                      <p:cBhvr>
                                        <p:cTn id="42" dur="1000" fill="hold"/>
                                        <p:tgtEl>
                                          <p:spTgt spid="84"/>
                                        </p:tgtEl>
                                        <p:attrNameLst>
                                          <p:attrName>ppt_x</p:attrName>
                                        </p:attrNameLst>
                                      </p:cBhvr>
                                      <p:tavLst>
                                        <p:tav tm="0">
                                          <p:val>
                                            <p:strVal val="#ppt_x"/>
                                          </p:val>
                                        </p:tav>
                                        <p:tav tm="100000">
                                          <p:val>
                                            <p:strVal val="#ppt_x"/>
                                          </p:val>
                                        </p:tav>
                                      </p:tavLst>
                                    </p:anim>
                                    <p:anim calcmode="lin" valueType="num">
                                      <p:cBhvr>
                                        <p:cTn id="43" dur="1000" fill="hold"/>
                                        <p:tgtEl>
                                          <p:spTgt spid="8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50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600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anim calcmode="lin" valueType="num">
                                      <p:cBhvr>
                                        <p:cTn id="52" dur="1000" fill="hold"/>
                                        <p:tgtEl>
                                          <p:spTgt spid="83"/>
                                        </p:tgtEl>
                                        <p:attrNameLst>
                                          <p:attrName>ppt_x</p:attrName>
                                        </p:attrNameLst>
                                      </p:cBhvr>
                                      <p:tavLst>
                                        <p:tav tm="0">
                                          <p:val>
                                            <p:strVal val="#ppt_x"/>
                                          </p:val>
                                        </p:tav>
                                        <p:tav tm="100000">
                                          <p:val>
                                            <p:strVal val="#ppt_x"/>
                                          </p:val>
                                        </p:tav>
                                      </p:tavLst>
                                    </p:anim>
                                    <p:anim calcmode="lin" valueType="num">
                                      <p:cBhvr>
                                        <p:cTn id="53" dur="1000" fill="hold"/>
                                        <p:tgtEl>
                                          <p:spTgt spid="83"/>
                                        </p:tgtEl>
                                        <p:attrNameLst>
                                          <p:attrName>ppt_y</p:attrName>
                                        </p:attrNameLst>
                                      </p:cBhvr>
                                      <p:tavLst>
                                        <p:tav tm="0">
                                          <p:val>
                                            <p:strVal val="#ppt_y+.1"/>
                                          </p:val>
                                        </p:tav>
                                        <p:tav tm="100000">
                                          <p:val>
                                            <p:strVal val="#ppt_y"/>
                                          </p:val>
                                        </p:tav>
                                      </p:tavLst>
                                    </p:anim>
                                  </p:childTnLst>
                                </p:cTn>
                              </p:par>
                              <p:par>
                                <p:cTn id="54" presetID="31" presetClass="entr" presetSubtype="0" fill="hold" nodeType="withEffect">
                                  <p:stCondLst>
                                    <p:cond delay="15500"/>
                                  </p:stCondLst>
                                  <p:childTnLst>
                                    <p:set>
                                      <p:cBhvr>
                                        <p:cTn id="55" dur="1" fill="hold">
                                          <p:stCondLst>
                                            <p:cond delay="0"/>
                                          </p:stCondLst>
                                        </p:cTn>
                                        <p:tgtEl>
                                          <p:spTgt spid="45"/>
                                        </p:tgtEl>
                                        <p:attrNameLst>
                                          <p:attrName>style.visibility</p:attrName>
                                        </p:attrNameLst>
                                      </p:cBhvr>
                                      <p:to>
                                        <p:strVal val="visible"/>
                                      </p:to>
                                    </p:set>
                                    <p:anim calcmode="lin" valueType="num">
                                      <p:cBhvr>
                                        <p:cTn id="56" dur="750" fill="hold"/>
                                        <p:tgtEl>
                                          <p:spTgt spid="45"/>
                                        </p:tgtEl>
                                        <p:attrNameLst>
                                          <p:attrName>ppt_w</p:attrName>
                                        </p:attrNameLst>
                                      </p:cBhvr>
                                      <p:tavLst>
                                        <p:tav tm="0">
                                          <p:val>
                                            <p:fltVal val="0"/>
                                          </p:val>
                                        </p:tav>
                                        <p:tav tm="100000">
                                          <p:val>
                                            <p:strVal val="#ppt_w"/>
                                          </p:val>
                                        </p:tav>
                                      </p:tavLst>
                                    </p:anim>
                                    <p:anim calcmode="lin" valueType="num">
                                      <p:cBhvr>
                                        <p:cTn id="57" dur="750" fill="hold"/>
                                        <p:tgtEl>
                                          <p:spTgt spid="45"/>
                                        </p:tgtEl>
                                        <p:attrNameLst>
                                          <p:attrName>ppt_h</p:attrName>
                                        </p:attrNameLst>
                                      </p:cBhvr>
                                      <p:tavLst>
                                        <p:tav tm="0">
                                          <p:val>
                                            <p:fltVal val="0"/>
                                          </p:val>
                                        </p:tav>
                                        <p:tav tm="100000">
                                          <p:val>
                                            <p:strVal val="#ppt_h"/>
                                          </p:val>
                                        </p:tav>
                                      </p:tavLst>
                                    </p:anim>
                                    <p:anim calcmode="lin" valueType="num">
                                      <p:cBhvr>
                                        <p:cTn id="58" dur="750" fill="hold"/>
                                        <p:tgtEl>
                                          <p:spTgt spid="45"/>
                                        </p:tgtEl>
                                        <p:attrNameLst>
                                          <p:attrName>style.rotation</p:attrName>
                                        </p:attrNameLst>
                                      </p:cBhvr>
                                      <p:tavLst>
                                        <p:tav tm="0">
                                          <p:val>
                                            <p:fltVal val="90"/>
                                          </p:val>
                                        </p:tav>
                                        <p:tav tm="100000">
                                          <p:val>
                                            <p:fltVal val="0"/>
                                          </p:val>
                                        </p:tav>
                                      </p:tavLst>
                                    </p:anim>
                                    <p:animEffect transition="in" filter="fade">
                                      <p:cBhvr>
                                        <p:cTn id="59" dur="750"/>
                                        <p:tgtEl>
                                          <p:spTgt spid="45"/>
                                        </p:tgtEl>
                                      </p:cBhvr>
                                    </p:animEffect>
                                  </p:childTnLst>
                                </p:cTn>
                              </p:par>
                              <p:par>
                                <p:cTn id="60" presetID="31" presetClass="entr" presetSubtype="0" fill="hold" nodeType="withEffect">
                                  <p:stCondLst>
                                    <p:cond delay="160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750" fill="hold"/>
                                        <p:tgtEl>
                                          <p:spTgt spid="65"/>
                                        </p:tgtEl>
                                        <p:attrNameLst>
                                          <p:attrName>ppt_w</p:attrName>
                                        </p:attrNameLst>
                                      </p:cBhvr>
                                      <p:tavLst>
                                        <p:tav tm="0">
                                          <p:val>
                                            <p:fltVal val="0"/>
                                          </p:val>
                                        </p:tav>
                                        <p:tav tm="100000">
                                          <p:val>
                                            <p:strVal val="#ppt_w"/>
                                          </p:val>
                                        </p:tav>
                                      </p:tavLst>
                                    </p:anim>
                                    <p:anim calcmode="lin" valueType="num">
                                      <p:cBhvr>
                                        <p:cTn id="63" dur="750" fill="hold"/>
                                        <p:tgtEl>
                                          <p:spTgt spid="65"/>
                                        </p:tgtEl>
                                        <p:attrNameLst>
                                          <p:attrName>ppt_h</p:attrName>
                                        </p:attrNameLst>
                                      </p:cBhvr>
                                      <p:tavLst>
                                        <p:tav tm="0">
                                          <p:val>
                                            <p:fltVal val="0"/>
                                          </p:val>
                                        </p:tav>
                                        <p:tav tm="100000">
                                          <p:val>
                                            <p:strVal val="#ppt_h"/>
                                          </p:val>
                                        </p:tav>
                                      </p:tavLst>
                                    </p:anim>
                                    <p:anim calcmode="lin" valueType="num">
                                      <p:cBhvr>
                                        <p:cTn id="64" dur="750" fill="hold"/>
                                        <p:tgtEl>
                                          <p:spTgt spid="65"/>
                                        </p:tgtEl>
                                        <p:attrNameLst>
                                          <p:attrName>style.rotation</p:attrName>
                                        </p:attrNameLst>
                                      </p:cBhvr>
                                      <p:tavLst>
                                        <p:tav tm="0">
                                          <p:val>
                                            <p:fltVal val="90"/>
                                          </p:val>
                                        </p:tav>
                                        <p:tav tm="100000">
                                          <p:val>
                                            <p:fltVal val="0"/>
                                          </p:val>
                                        </p:tav>
                                      </p:tavLst>
                                    </p:anim>
                                    <p:animEffect transition="in" filter="fade">
                                      <p:cBhvr>
                                        <p:cTn id="65" dur="750"/>
                                        <p:tgtEl>
                                          <p:spTgt spid="65"/>
                                        </p:tgtEl>
                                      </p:cBhvr>
                                    </p:animEffect>
                                  </p:childTnLst>
                                </p:cTn>
                              </p:par>
                              <p:par>
                                <p:cTn id="66" presetID="31" presetClass="entr" presetSubtype="0" fill="hold" nodeType="withEffect">
                                  <p:stCondLst>
                                    <p:cond delay="16500"/>
                                  </p:stCondLst>
                                  <p:childTnLst>
                                    <p:set>
                                      <p:cBhvr>
                                        <p:cTn id="67" dur="1" fill="hold">
                                          <p:stCondLst>
                                            <p:cond delay="0"/>
                                          </p:stCondLst>
                                        </p:cTn>
                                        <p:tgtEl>
                                          <p:spTgt spid="87"/>
                                        </p:tgtEl>
                                        <p:attrNameLst>
                                          <p:attrName>style.visibility</p:attrName>
                                        </p:attrNameLst>
                                      </p:cBhvr>
                                      <p:to>
                                        <p:strVal val="visible"/>
                                      </p:to>
                                    </p:set>
                                    <p:anim calcmode="lin" valueType="num">
                                      <p:cBhvr>
                                        <p:cTn id="68" dur="750" fill="hold"/>
                                        <p:tgtEl>
                                          <p:spTgt spid="87"/>
                                        </p:tgtEl>
                                        <p:attrNameLst>
                                          <p:attrName>ppt_w</p:attrName>
                                        </p:attrNameLst>
                                      </p:cBhvr>
                                      <p:tavLst>
                                        <p:tav tm="0">
                                          <p:val>
                                            <p:fltVal val="0"/>
                                          </p:val>
                                        </p:tav>
                                        <p:tav tm="100000">
                                          <p:val>
                                            <p:strVal val="#ppt_w"/>
                                          </p:val>
                                        </p:tav>
                                      </p:tavLst>
                                    </p:anim>
                                    <p:anim calcmode="lin" valueType="num">
                                      <p:cBhvr>
                                        <p:cTn id="69" dur="750" fill="hold"/>
                                        <p:tgtEl>
                                          <p:spTgt spid="87"/>
                                        </p:tgtEl>
                                        <p:attrNameLst>
                                          <p:attrName>ppt_h</p:attrName>
                                        </p:attrNameLst>
                                      </p:cBhvr>
                                      <p:tavLst>
                                        <p:tav tm="0">
                                          <p:val>
                                            <p:fltVal val="0"/>
                                          </p:val>
                                        </p:tav>
                                        <p:tav tm="100000">
                                          <p:val>
                                            <p:strVal val="#ppt_h"/>
                                          </p:val>
                                        </p:tav>
                                      </p:tavLst>
                                    </p:anim>
                                    <p:anim calcmode="lin" valueType="num">
                                      <p:cBhvr>
                                        <p:cTn id="70" dur="750" fill="hold"/>
                                        <p:tgtEl>
                                          <p:spTgt spid="87"/>
                                        </p:tgtEl>
                                        <p:attrNameLst>
                                          <p:attrName>style.rotation</p:attrName>
                                        </p:attrNameLst>
                                      </p:cBhvr>
                                      <p:tavLst>
                                        <p:tav tm="0">
                                          <p:val>
                                            <p:fltVal val="90"/>
                                          </p:val>
                                        </p:tav>
                                        <p:tav tm="100000">
                                          <p:val>
                                            <p:fltVal val="0"/>
                                          </p:val>
                                        </p:tav>
                                      </p:tavLst>
                                    </p:anim>
                                    <p:animEffect transition="in" filter="fade">
                                      <p:cBhvr>
                                        <p:cTn id="71" dur="750"/>
                                        <p:tgtEl>
                                          <p:spTgt spid="87"/>
                                        </p:tgtEl>
                                      </p:cBhvr>
                                    </p:animEffect>
                                  </p:childTnLst>
                                </p:cTn>
                              </p:par>
                              <p:par>
                                <p:cTn id="72" presetID="52" presetClass="entr" presetSubtype="0" fill="hold" grpId="0" nodeType="withEffect">
                                  <p:stCondLst>
                                    <p:cond delay="4000"/>
                                  </p:stCondLst>
                                  <p:iterate type="lt">
                                    <p:tmPct val="10000"/>
                                  </p:iterate>
                                  <p:childTnLst>
                                    <p:set>
                                      <p:cBhvr>
                                        <p:cTn id="73" dur="1" fill="hold">
                                          <p:stCondLst>
                                            <p:cond delay="0"/>
                                          </p:stCondLst>
                                        </p:cTn>
                                        <p:tgtEl>
                                          <p:spTgt spid="73"/>
                                        </p:tgtEl>
                                        <p:attrNameLst>
                                          <p:attrName>style.visibility</p:attrName>
                                        </p:attrNameLst>
                                      </p:cBhvr>
                                      <p:to>
                                        <p:strVal val="visible"/>
                                      </p:to>
                                    </p:set>
                                    <p:animScale>
                                      <p:cBhvr>
                                        <p:cTn id="74"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73"/>
                                        </p:tgtEl>
                                        <p:attrNameLst>
                                          <p:attrName>ppt_x</p:attrName>
                                          <p:attrName>ppt_y</p:attrName>
                                        </p:attrNameLst>
                                      </p:cBhvr>
                                    </p:animMotion>
                                    <p:animEffect transition="in" filter="fade">
                                      <p:cBhvr>
                                        <p:cTn id="7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2579428" y="0"/>
            <a:ext cx="961257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13192" y="1175293"/>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396279" y="9803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3077427" y="3882965"/>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6"/>
              <a:ext cx="1286735" cy="709798"/>
            </a:xfrm>
            <a:prstGeom prst="rect">
              <a:avLst/>
            </a:prstGeom>
            <a:noFill/>
            <a:effectLst/>
          </p:spPr>
          <p:txBody>
            <a:bodyPr wrap="square" rtlCol="0">
              <a:spAutoFit/>
            </a:bodyPr>
            <a:lstStyle/>
            <a:p>
              <a:pPr algn="ctr"/>
              <a:r>
                <a:rPr lang="en-US" altLang="zh-CN" sz="28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b.</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6" name="组合 75"/>
          <p:cNvGrpSpPr/>
          <p:nvPr/>
        </p:nvGrpSpPr>
        <p:grpSpPr>
          <a:xfrm>
            <a:off x="3084430" y="5475768"/>
            <a:ext cx="1228174" cy="1177946"/>
            <a:chOff x="7953284" y="6299301"/>
            <a:chExt cx="1666136"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66136" cy="1597009"/>
              <a:chOff x="8402463" y="4859938"/>
              <a:chExt cx="1666136"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632828" y="5300903"/>
                <a:ext cx="1435771" cy="709798"/>
              </a:xfrm>
              <a:prstGeom prst="rect">
                <a:avLst/>
              </a:prstGeom>
              <a:effectLst>
                <a:outerShdw blurRad="50800" dist="38100" dir="5400000" algn="t" rotWithShape="0">
                  <a:srgbClr val="F9A601">
                    <a:alpha val="92941"/>
                  </a:srgbClr>
                </a:outerShdw>
              </a:effectLst>
            </p:spPr>
            <p:txBody>
              <a:bodyPr wrap="square">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c.</a:t>
                </a:r>
                <a:endParaRPr lang="zh-CN" altLang="en-US" sz="2800" dirty="0">
                  <a:solidFill>
                    <a:schemeClr val="bg1"/>
                  </a:solidFill>
                </a:endParaRPr>
              </a:p>
            </p:txBody>
          </p:sp>
        </p:grpSp>
      </p:grpSp>
      <p:grpSp>
        <p:nvGrpSpPr>
          <p:cNvPr id="77" name="组合 76"/>
          <p:cNvGrpSpPr/>
          <p:nvPr/>
        </p:nvGrpSpPr>
        <p:grpSpPr>
          <a:xfrm>
            <a:off x="3070415" y="2156404"/>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1" y="5198646"/>
                <a:ext cx="1362874"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pPr algn="ctr"/>
                <a:r>
                  <a:rPr lang="en-US" altLang="zh-CN" sz="2800" dirty="0" smtClean="0">
                    <a:solidFill>
                      <a:schemeClr val="bg1"/>
                    </a:solidFill>
                  </a:rPr>
                  <a:t>a.</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1454118" y="672058"/>
            <a:ext cx="749431" cy="1299014"/>
          </a:xfrm>
          <a:prstGeom prst="rect">
            <a:avLst/>
          </a:prstGeom>
        </p:spPr>
      </p:pic>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Rectangle 78"/>
          <p:cNvSpPr/>
          <p:nvPr/>
        </p:nvSpPr>
        <p:spPr>
          <a:xfrm>
            <a:off x="163773" y="3146798"/>
            <a:ext cx="2251881" cy="2308324"/>
          </a:xfrm>
          <a:prstGeom prst="rect">
            <a:avLst/>
          </a:prstGeom>
        </p:spPr>
        <p:txBody>
          <a:bodyPr wrap="square">
            <a:spAutoFit/>
          </a:bodyPr>
          <a:lstStyle/>
          <a:p>
            <a:pPr algn="ctr"/>
            <a:r>
              <a:rPr lang="en-US" sz="4800" b="1" dirty="0" smtClean="0">
                <a:solidFill>
                  <a:srgbClr val="FF0000"/>
                </a:solidFill>
                <a:latin typeface="Times New Roman" pitchFamily="18" charset="0"/>
                <a:cs typeface="Times New Roman" pitchFamily="18" charset="0"/>
              </a:rPr>
              <a:t>PHIẾU </a:t>
            </a:r>
          </a:p>
          <a:p>
            <a:pPr algn="ctr"/>
            <a:r>
              <a:rPr lang="en-US" sz="4800" b="1" dirty="0" smtClean="0">
                <a:solidFill>
                  <a:srgbClr val="FF0000"/>
                </a:solidFill>
                <a:latin typeface="Times New Roman" pitchFamily="18" charset="0"/>
                <a:cs typeface="Times New Roman" pitchFamily="18" charset="0"/>
              </a:rPr>
              <a:t>BÀI</a:t>
            </a:r>
          </a:p>
          <a:p>
            <a:pPr algn="ctr"/>
            <a:r>
              <a:rPr lang="en-US" sz="4800" b="1" dirty="0" smtClean="0">
                <a:solidFill>
                  <a:srgbClr val="FF0000"/>
                </a:solidFill>
                <a:latin typeface="Times New Roman" pitchFamily="18" charset="0"/>
                <a:cs typeface="Times New Roman" pitchFamily="18" charset="0"/>
              </a:rPr>
              <a:t>TẬP</a:t>
            </a:r>
            <a:endParaRPr lang="en-US" sz="4800" b="1" dirty="0">
              <a:solidFill>
                <a:srgbClr val="FF0000"/>
              </a:solidFill>
              <a:latin typeface="Times New Roman" pitchFamily="18" charset="0"/>
              <a:cs typeface="Times New Roman" pitchFamily="18" charset="0"/>
            </a:endParaRPr>
          </a:p>
        </p:txBody>
      </p:sp>
      <p:sp>
        <p:nvSpPr>
          <p:cNvPr id="80" name="Rectangle 79"/>
          <p:cNvSpPr/>
          <p:nvPr/>
        </p:nvSpPr>
        <p:spPr>
          <a:xfrm>
            <a:off x="4558356" y="1825977"/>
            <a:ext cx="7342496" cy="1815882"/>
          </a:xfrm>
          <a:prstGeom prst="rect">
            <a:avLst/>
          </a:prstGeom>
        </p:spPr>
        <p:txBody>
          <a:bodyPr wrap="square">
            <a:spAutoFit/>
          </a:bodyPr>
          <a:lstStyle/>
          <a:p>
            <a:r>
              <a:rPr lang="vi-VN" sz="2800" dirty="0" smtClean="0">
                <a:latin typeface="+mj-lt"/>
              </a:rPr>
              <a:t>Anh đi anh nhớ quê nhà,</a:t>
            </a:r>
            <a:br>
              <a:rPr lang="vi-VN" sz="2800" dirty="0" smtClean="0">
                <a:latin typeface="+mj-lt"/>
              </a:rPr>
            </a:br>
            <a:r>
              <a:rPr lang="vi-VN" sz="2800" dirty="0" smtClean="0">
                <a:latin typeface="+mj-lt"/>
              </a:rPr>
              <a:t>Nhớ canh rau muống, nhớ cà dầm tương.</a:t>
            </a:r>
            <a:br>
              <a:rPr lang="vi-VN" sz="2800" dirty="0" smtClean="0">
                <a:latin typeface="+mj-lt"/>
              </a:rPr>
            </a:br>
            <a:r>
              <a:rPr lang="vi-VN" sz="2800" dirty="0" smtClean="0">
                <a:latin typeface="+mj-lt"/>
              </a:rPr>
              <a:t>Nhớ ai dãi nắng dầm sương,</a:t>
            </a:r>
            <a:br>
              <a:rPr lang="vi-VN" sz="2800" dirty="0" smtClean="0">
                <a:latin typeface="+mj-lt"/>
              </a:rPr>
            </a:br>
            <a:r>
              <a:rPr lang="vi-VN" sz="2800" dirty="0" smtClean="0">
                <a:latin typeface="+mj-lt"/>
              </a:rPr>
              <a:t>Nhớ ai tát nước bên đường hôm nao. </a:t>
            </a:r>
            <a:endParaRPr lang="en-US" sz="2800" dirty="0">
              <a:latin typeface="+mj-lt"/>
            </a:endParaRPr>
          </a:p>
        </p:txBody>
      </p:sp>
      <p:sp>
        <p:nvSpPr>
          <p:cNvPr id="84" name="Rectangle 83"/>
          <p:cNvSpPr/>
          <p:nvPr/>
        </p:nvSpPr>
        <p:spPr>
          <a:xfrm>
            <a:off x="2966115" y="308044"/>
            <a:ext cx="8702722" cy="1200329"/>
          </a:xfrm>
          <a:prstGeom prst="rect">
            <a:avLst/>
          </a:prstGeom>
        </p:spPr>
        <p:txBody>
          <a:bodyPr wrap="square">
            <a:spAutoFit/>
          </a:bodyPr>
          <a:lstStyle/>
          <a:p>
            <a:pPr algn="ctr"/>
            <a:r>
              <a:rPr lang="vi-VN" sz="3600" dirty="0" smtClean="0">
                <a:solidFill>
                  <a:srgbClr val="0070C0"/>
                </a:solidFill>
                <a:latin typeface="+mj-lt"/>
              </a:rPr>
              <a:t>Các văn bản sau thuộc </a:t>
            </a:r>
            <a:r>
              <a:rPr lang="en-US" sz="3600" dirty="0" smtClean="0">
                <a:solidFill>
                  <a:srgbClr val="0070C0"/>
                </a:solidFill>
                <a:latin typeface="Times New Roman" pitchFamily="18" charset="0"/>
                <a:cs typeface="Times New Roman" pitchFamily="18" charset="0"/>
              </a:rPr>
              <a:t>PTBĐ </a:t>
            </a:r>
            <a:r>
              <a:rPr lang="vi-VN" sz="3600" dirty="0" smtClean="0">
                <a:solidFill>
                  <a:srgbClr val="0070C0"/>
                </a:solidFill>
                <a:latin typeface="+mj-lt"/>
              </a:rPr>
              <a:t>nào? Mỗi </a:t>
            </a:r>
            <a:r>
              <a:rPr lang="en-US" sz="3600" dirty="0" smtClean="0">
                <a:solidFill>
                  <a:srgbClr val="0070C0"/>
                </a:solidFill>
                <a:latin typeface="Times New Roman" pitchFamily="18" charset="0"/>
                <a:cs typeface="Times New Roman" pitchFamily="18" charset="0"/>
              </a:rPr>
              <a:t>PTBĐ</a:t>
            </a:r>
            <a:r>
              <a:rPr lang="vi-VN" sz="3600" dirty="0" smtClean="0">
                <a:solidFill>
                  <a:srgbClr val="0070C0"/>
                </a:solidFill>
                <a:latin typeface="+mj-lt"/>
              </a:rPr>
              <a:t> ấy nhằm mục đích gì?</a:t>
            </a:r>
            <a:endParaRPr lang="en-US" sz="3600" dirty="0">
              <a:solidFill>
                <a:srgbClr val="0070C0"/>
              </a:solidFill>
              <a:latin typeface="+mj-lt"/>
            </a:endParaRPr>
          </a:p>
        </p:txBody>
      </p:sp>
      <p:sp>
        <p:nvSpPr>
          <p:cNvPr id="86" name="Rectangle 85"/>
          <p:cNvSpPr/>
          <p:nvPr/>
        </p:nvSpPr>
        <p:spPr>
          <a:xfrm>
            <a:off x="4574274" y="3749457"/>
            <a:ext cx="7342496" cy="1815882"/>
          </a:xfrm>
          <a:prstGeom prst="rect">
            <a:avLst/>
          </a:prstGeom>
        </p:spPr>
        <p:txBody>
          <a:bodyPr wrap="square">
            <a:spAutoFit/>
          </a:bodyPr>
          <a:lstStyle/>
          <a:p>
            <a:r>
              <a:rPr lang="vi-VN" sz="2800" dirty="0" smtClean="0">
                <a:solidFill>
                  <a:srgbClr val="0070C0"/>
                </a:solidFill>
                <a:latin typeface="+mj-lt"/>
              </a:rPr>
              <a:t>Tò vò mà nuôi con nhện,</a:t>
            </a:r>
            <a:br>
              <a:rPr lang="vi-VN" sz="2800" dirty="0" smtClean="0">
                <a:solidFill>
                  <a:srgbClr val="0070C0"/>
                </a:solidFill>
                <a:latin typeface="+mj-lt"/>
              </a:rPr>
            </a:br>
            <a:r>
              <a:rPr lang="vi-VN" sz="2800" dirty="0" smtClean="0">
                <a:solidFill>
                  <a:srgbClr val="0070C0"/>
                </a:solidFill>
                <a:latin typeface="+mj-lt"/>
              </a:rPr>
              <a:t>Đến khi nó lớn, nó quyện nhau đi.</a:t>
            </a:r>
            <a:br>
              <a:rPr lang="vi-VN" sz="2800" dirty="0" smtClean="0">
                <a:solidFill>
                  <a:srgbClr val="0070C0"/>
                </a:solidFill>
                <a:latin typeface="+mj-lt"/>
              </a:rPr>
            </a:br>
            <a:r>
              <a:rPr lang="vi-VN" sz="2800" dirty="0" smtClean="0">
                <a:solidFill>
                  <a:srgbClr val="0070C0"/>
                </a:solidFill>
                <a:latin typeface="+mj-lt"/>
              </a:rPr>
              <a:t>Tò vò ngồi khóc tỉ ti,</a:t>
            </a:r>
            <a:br>
              <a:rPr lang="vi-VN" sz="2800" dirty="0" smtClean="0">
                <a:solidFill>
                  <a:srgbClr val="0070C0"/>
                </a:solidFill>
                <a:latin typeface="+mj-lt"/>
              </a:rPr>
            </a:br>
            <a:r>
              <a:rPr lang="vi-VN" sz="2800" dirty="0" smtClean="0">
                <a:solidFill>
                  <a:srgbClr val="0070C0"/>
                </a:solidFill>
                <a:latin typeface="+mj-lt"/>
              </a:rPr>
              <a:t>Nhện ơi, nhện hỡi, nhện đi đằng nào.</a:t>
            </a:r>
            <a:endParaRPr lang="en-US" sz="2800" dirty="0">
              <a:solidFill>
                <a:srgbClr val="0070C0"/>
              </a:solidFill>
              <a:latin typeface="+mj-lt"/>
            </a:endParaRPr>
          </a:p>
        </p:txBody>
      </p:sp>
      <p:sp>
        <p:nvSpPr>
          <p:cNvPr id="87" name="Rectangle 86"/>
          <p:cNvSpPr/>
          <p:nvPr/>
        </p:nvSpPr>
        <p:spPr>
          <a:xfrm>
            <a:off x="4576549" y="5607827"/>
            <a:ext cx="5536441" cy="954107"/>
          </a:xfrm>
          <a:prstGeom prst="rect">
            <a:avLst/>
          </a:prstGeom>
        </p:spPr>
        <p:txBody>
          <a:bodyPr wrap="square">
            <a:spAutoFit/>
          </a:bodyPr>
          <a:lstStyle/>
          <a:p>
            <a:r>
              <a:rPr lang="vi-VN" sz="2800" dirty="0" smtClean="0">
                <a:latin typeface="+mj-lt"/>
              </a:rPr>
              <a:t>Miệng cười như thể hoa ngâu,</a:t>
            </a:r>
            <a:br>
              <a:rPr lang="vi-VN" sz="2800" dirty="0" smtClean="0">
                <a:latin typeface="+mj-lt"/>
              </a:rPr>
            </a:br>
            <a:r>
              <a:rPr lang="vi-VN" sz="2800" dirty="0" smtClean="0">
                <a:latin typeface="+mj-lt"/>
              </a:rPr>
              <a:t>Chiếc khăn đội đầu như thể hoa sen.</a:t>
            </a:r>
            <a:endParaRPr lang="en-US" sz="2800" dirty="0">
              <a:latin typeface="+mj-lt"/>
            </a:endParaRPr>
          </a:p>
        </p:txBody>
      </p:sp>
    </p:spTree>
    <p:extLst>
      <p:ext uri="{BB962C8B-B14F-4D97-AF65-F5344CB8AC3E}">
        <p14:creationId xmlns:p14="http://schemas.microsoft.com/office/powerpoint/2010/main" val="26593522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8" presetClass="emph" presetSubtype="0" fill="hold" grpId="1" nodeType="withEffect">
                                  <p:stCondLst>
                                    <p:cond delay="1750"/>
                                  </p:stCondLst>
                                  <p:childTnLst>
                                    <p:animRot by="21600000">
                                      <p:cBhvr>
                                        <p:cTn id="16" dur="11500" fill="hold"/>
                                        <p:tgtEl>
                                          <p:spTgt spid="6"/>
                                        </p:tgtEl>
                                        <p:attrNameLst>
                                          <p:attrName>r</p:attrName>
                                        </p:attrNameLst>
                                      </p:cBhvr>
                                    </p:animRot>
                                  </p:childTnLst>
                                </p:cTn>
                              </p:par>
                              <p:par>
                                <p:cTn id="17" presetID="22" presetClass="entr" presetSubtype="4" fill="hold" nodeType="withEffect">
                                  <p:stCondLst>
                                    <p:cond delay="30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par>
                                <p:cTn id="20" presetID="10" presetClass="entr" presetSubtype="0" fill="hold" nodeType="withEffect">
                                  <p:stCondLst>
                                    <p:cond delay="1325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75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4)">
                                      <p:cBhvr>
                                        <p:cTn id="27" dur="2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heel(4)">
                                      <p:cBhvr>
                                        <p:cTn id="32" dur="20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p:cTn id="35" dur="750" fill="hold"/>
                                        <p:tgtEl>
                                          <p:spTgt spid="77"/>
                                        </p:tgtEl>
                                        <p:attrNameLst>
                                          <p:attrName>ppt_w</p:attrName>
                                        </p:attrNameLst>
                                      </p:cBhvr>
                                      <p:tavLst>
                                        <p:tav tm="0">
                                          <p:val>
                                            <p:fltVal val="0"/>
                                          </p:val>
                                        </p:tav>
                                        <p:tav tm="100000">
                                          <p:val>
                                            <p:strVal val="#ppt_w"/>
                                          </p:val>
                                        </p:tav>
                                      </p:tavLst>
                                    </p:anim>
                                    <p:anim calcmode="lin" valueType="num">
                                      <p:cBhvr>
                                        <p:cTn id="36" dur="750" fill="hold"/>
                                        <p:tgtEl>
                                          <p:spTgt spid="77"/>
                                        </p:tgtEl>
                                        <p:attrNameLst>
                                          <p:attrName>ppt_h</p:attrName>
                                        </p:attrNameLst>
                                      </p:cBhvr>
                                      <p:tavLst>
                                        <p:tav tm="0">
                                          <p:val>
                                            <p:fltVal val="0"/>
                                          </p:val>
                                        </p:tav>
                                        <p:tav tm="100000">
                                          <p:val>
                                            <p:strVal val="#ppt_h"/>
                                          </p:val>
                                        </p:tav>
                                      </p:tavLst>
                                    </p:anim>
                                    <p:animEffect transition="in" filter="fade">
                                      <p:cBhvr>
                                        <p:cTn id="37" dur="75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trips(downLeft)">
                                      <p:cBhvr>
                                        <p:cTn id="42" dur="5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750" fill="hold"/>
                                        <p:tgtEl>
                                          <p:spTgt spid="78"/>
                                        </p:tgtEl>
                                        <p:attrNameLst>
                                          <p:attrName>ppt_w</p:attrName>
                                        </p:attrNameLst>
                                      </p:cBhvr>
                                      <p:tavLst>
                                        <p:tav tm="0">
                                          <p:val>
                                            <p:fltVal val="0"/>
                                          </p:val>
                                        </p:tav>
                                        <p:tav tm="100000">
                                          <p:val>
                                            <p:strVal val="#ppt_w"/>
                                          </p:val>
                                        </p:tav>
                                      </p:tavLst>
                                    </p:anim>
                                    <p:anim calcmode="lin" valueType="num">
                                      <p:cBhvr>
                                        <p:cTn id="46" dur="750" fill="hold"/>
                                        <p:tgtEl>
                                          <p:spTgt spid="78"/>
                                        </p:tgtEl>
                                        <p:attrNameLst>
                                          <p:attrName>ppt_h</p:attrName>
                                        </p:attrNameLst>
                                      </p:cBhvr>
                                      <p:tavLst>
                                        <p:tav tm="0">
                                          <p:val>
                                            <p:fltVal val="0"/>
                                          </p:val>
                                        </p:tav>
                                        <p:tav tm="100000">
                                          <p:val>
                                            <p:strVal val="#ppt_h"/>
                                          </p:val>
                                        </p:tav>
                                      </p:tavLst>
                                    </p:anim>
                                    <p:animEffect transition="in" filter="fade">
                                      <p:cBhvr>
                                        <p:cTn id="47" dur="75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strips(downLeft)">
                                      <p:cBhvr>
                                        <p:cTn id="52" dur="500"/>
                                        <p:tgtEl>
                                          <p:spTgt spid="86"/>
                                        </p:tgtEl>
                                      </p:cBhvr>
                                    </p:animEffect>
                                  </p:childTnLst>
                                </p:cTn>
                              </p:par>
                              <p:par>
                                <p:cTn id="53" presetID="53" presetClass="entr" presetSubtype="16"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750" fill="hold"/>
                                        <p:tgtEl>
                                          <p:spTgt spid="76"/>
                                        </p:tgtEl>
                                        <p:attrNameLst>
                                          <p:attrName>ppt_w</p:attrName>
                                        </p:attrNameLst>
                                      </p:cBhvr>
                                      <p:tavLst>
                                        <p:tav tm="0">
                                          <p:val>
                                            <p:fltVal val="0"/>
                                          </p:val>
                                        </p:tav>
                                        <p:tav tm="100000">
                                          <p:val>
                                            <p:strVal val="#ppt_w"/>
                                          </p:val>
                                        </p:tav>
                                      </p:tavLst>
                                    </p:anim>
                                    <p:anim calcmode="lin" valueType="num">
                                      <p:cBhvr>
                                        <p:cTn id="56" dur="750" fill="hold"/>
                                        <p:tgtEl>
                                          <p:spTgt spid="76"/>
                                        </p:tgtEl>
                                        <p:attrNameLst>
                                          <p:attrName>ppt_h</p:attrName>
                                        </p:attrNameLst>
                                      </p:cBhvr>
                                      <p:tavLst>
                                        <p:tav tm="0">
                                          <p:val>
                                            <p:fltVal val="0"/>
                                          </p:val>
                                        </p:tav>
                                        <p:tav tm="100000">
                                          <p:val>
                                            <p:strVal val="#ppt_h"/>
                                          </p:val>
                                        </p:tav>
                                      </p:tavLst>
                                    </p:anim>
                                    <p:animEffect transition="in" filter="fade">
                                      <p:cBhvr>
                                        <p:cTn id="57" dur="75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strips(downLeft)">
                                      <p:cBhvr>
                                        <p:cTn id="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9" grpId="0"/>
      <p:bldP spid="80" grpId="0"/>
      <p:bldP spid="84"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2579428" y="0"/>
            <a:ext cx="961257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
          <p:cNvGrpSpPr/>
          <p:nvPr/>
        </p:nvGrpSpPr>
        <p:grpSpPr>
          <a:xfrm>
            <a:off x="613192" y="1175293"/>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396279" y="9803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1454118" y="672058"/>
            <a:ext cx="749431" cy="1299014"/>
          </a:xfrm>
          <a:prstGeom prst="rect">
            <a:avLst/>
          </a:prstGeom>
        </p:spPr>
      </p:pic>
      <p:sp>
        <p:nvSpPr>
          <p:cNvPr id="79" name="Rectangle 78"/>
          <p:cNvSpPr/>
          <p:nvPr/>
        </p:nvSpPr>
        <p:spPr>
          <a:xfrm>
            <a:off x="163773" y="3146798"/>
            <a:ext cx="2251881" cy="2308324"/>
          </a:xfrm>
          <a:prstGeom prst="rect">
            <a:avLst/>
          </a:prstGeom>
        </p:spPr>
        <p:txBody>
          <a:bodyPr wrap="square">
            <a:spAutoFit/>
          </a:bodyPr>
          <a:lstStyle/>
          <a:p>
            <a:pPr algn="ctr"/>
            <a:r>
              <a:rPr lang="en-US" sz="4800" b="1" dirty="0" smtClean="0">
                <a:solidFill>
                  <a:srgbClr val="FF0000"/>
                </a:solidFill>
                <a:latin typeface="Times New Roman" pitchFamily="18" charset="0"/>
                <a:cs typeface="Times New Roman" pitchFamily="18" charset="0"/>
              </a:rPr>
              <a:t>PHIẾU </a:t>
            </a:r>
          </a:p>
          <a:p>
            <a:pPr algn="ctr"/>
            <a:r>
              <a:rPr lang="en-US" sz="4800" b="1" dirty="0" smtClean="0">
                <a:solidFill>
                  <a:srgbClr val="FF0000"/>
                </a:solidFill>
                <a:latin typeface="Times New Roman" pitchFamily="18" charset="0"/>
                <a:cs typeface="Times New Roman" pitchFamily="18" charset="0"/>
              </a:rPr>
              <a:t>BÀI</a:t>
            </a:r>
          </a:p>
          <a:p>
            <a:pPr algn="ctr"/>
            <a:r>
              <a:rPr lang="en-US" sz="4800" b="1" dirty="0" smtClean="0">
                <a:solidFill>
                  <a:srgbClr val="FF0000"/>
                </a:solidFill>
                <a:latin typeface="Times New Roman" pitchFamily="18" charset="0"/>
                <a:cs typeface="Times New Roman" pitchFamily="18" charset="0"/>
              </a:rPr>
              <a:t>TẬP</a:t>
            </a:r>
            <a:endParaRPr lang="en-US" sz="4800" b="1" dirty="0">
              <a:solidFill>
                <a:srgbClr val="FF0000"/>
              </a:solidFill>
              <a:latin typeface="Times New Roman" pitchFamily="18" charset="0"/>
              <a:cs typeface="Times New Roman" pitchFamily="18" charset="0"/>
            </a:endParaRPr>
          </a:p>
        </p:txBody>
      </p:sp>
      <p:graphicFrame>
        <p:nvGraphicFramePr>
          <p:cNvPr id="59" name="Table 58"/>
          <p:cNvGraphicFramePr>
            <a:graphicFrameLocks noGrp="1"/>
          </p:cNvGraphicFramePr>
          <p:nvPr/>
        </p:nvGraphicFramePr>
        <p:xfrm>
          <a:off x="3314890" y="1265577"/>
          <a:ext cx="8127999" cy="4290422"/>
        </p:xfrm>
        <a:graphic>
          <a:graphicData uri="http://schemas.openxmlformats.org/drawingml/2006/table">
            <a:tbl>
              <a:tblPr firstRow="1" bandRow="1">
                <a:tableStyleId>{21E4AEA4-8DFA-4A89-87EB-49C32662AFE0}</a:tableStyleId>
              </a:tblPr>
              <a:tblGrid>
                <a:gridCol w="1420883"/>
                <a:gridCol w="2920621"/>
                <a:gridCol w="3786495"/>
              </a:tblGrid>
              <a:tr h="1272902">
                <a:tc>
                  <a:txBody>
                    <a:bodyPr/>
                    <a:lstStyle/>
                    <a:p>
                      <a:pPr algn="ctr"/>
                      <a:r>
                        <a:rPr lang="en-US" sz="3600" dirty="0" err="1" smtClean="0">
                          <a:latin typeface="Times New Roman" pitchFamily="18" charset="0"/>
                          <a:cs typeface="Times New Roman" pitchFamily="18" charset="0"/>
                        </a:rPr>
                        <a:t>Văn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txBody>
                  <a:tcPr/>
                </a:tc>
                <a:tc>
                  <a:txBody>
                    <a:bodyPr/>
                    <a:lstStyle/>
                    <a:p>
                      <a:pPr algn="ctr"/>
                      <a:r>
                        <a:rPr lang="en-US" sz="3600" dirty="0" err="1" smtClean="0">
                          <a:latin typeface="Times New Roman" pitchFamily="18" charset="0"/>
                          <a:cs typeface="Times New Roman" pitchFamily="18" charset="0"/>
                        </a:rPr>
                        <a:t>Kiểu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văn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bản</a:t>
                      </a:r>
                      <a:endParaRPr lang="en-US" sz="3600" baseline="0" dirty="0" smtClean="0">
                        <a:latin typeface="Times New Roman" pitchFamily="18" charset="0"/>
                        <a:cs typeface="Times New Roman" pitchFamily="18" charset="0"/>
                      </a:endParaRPr>
                    </a:p>
                    <a:p>
                      <a:pPr algn="ctr"/>
                      <a:r>
                        <a:rPr lang="en-US" sz="3600" baseline="0" dirty="0" smtClean="0">
                          <a:latin typeface="Times New Roman" pitchFamily="18" charset="0"/>
                          <a:cs typeface="Times New Roman" pitchFamily="18" charset="0"/>
                        </a:rPr>
                        <a:t>(PTBĐ)</a:t>
                      </a:r>
                      <a:endParaRPr lang="en-US" sz="3600" dirty="0">
                        <a:latin typeface="Times New Roman" pitchFamily="18" charset="0"/>
                        <a:cs typeface="Times New Roman" pitchFamily="18" charset="0"/>
                      </a:endParaRPr>
                    </a:p>
                  </a:txBody>
                  <a:tcPr/>
                </a:tc>
                <a:tc>
                  <a:txBody>
                    <a:bodyPr/>
                    <a:lstStyle/>
                    <a:p>
                      <a:pPr algn="ctr"/>
                      <a:r>
                        <a:rPr lang="en-US" sz="3600" dirty="0" err="1" smtClean="0">
                          <a:latin typeface="Times New Roman" pitchFamily="18" charset="0"/>
                          <a:cs typeface="Times New Roman" pitchFamily="18" charset="0"/>
                        </a:rPr>
                        <a:t>Mục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đích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giao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tiếp</a:t>
                      </a:r>
                      <a:endParaRPr lang="en-US" sz="3600" dirty="0">
                        <a:latin typeface="Times New Roman" pitchFamily="18" charset="0"/>
                        <a:cs typeface="Times New Roman" pitchFamily="18" charset="0"/>
                      </a:endParaRPr>
                    </a:p>
                  </a:txBody>
                  <a:tcPr/>
                </a:tc>
              </a:tr>
              <a:tr h="370840">
                <a:tc>
                  <a:txBody>
                    <a:bodyPr/>
                    <a:lstStyle/>
                    <a:p>
                      <a:pPr algn="ctr"/>
                      <a:r>
                        <a:rPr lang="en-US" sz="3600" dirty="0" smtClean="0">
                          <a:latin typeface="Times New Roman" pitchFamily="18" charset="0"/>
                          <a:cs typeface="Times New Roman" pitchFamily="18" charset="0"/>
                        </a:rPr>
                        <a:t>a.</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Thể hiện tình cảm</a:t>
                      </a:r>
                      <a:endParaRPr lang="en-US" sz="3600" dirty="0">
                        <a:latin typeface="Times New Roman" pitchFamily="18" charset="0"/>
                        <a:cs typeface="Times New Roman" pitchFamily="18" charset="0"/>
                      </a:endParaRPr>
                    </a:p>
                  </a:txBody>
                  <a:tcPr/>
                </a:tc>
              </a:tr>
              <a:tr h="370840">
                <a:tc>
                  <a:txBody>
                    <a:bodyPr/>
                    <a:lstStyle/>
                    <a:p>
                      <a:pPr algn="ct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a:t>
                      </a:r>
                      <a:r>
                        <a:rPr lang="en-US" sz="3600" b="0" i="0" kern="1200" dirty="0" smtClean="0">
                          <a:solidFill>
                            <a:schemeClr val="dk1"/>
                          </a:solidFill>
                          <a:latin typeface="Times New Roman" pitchFamily="18" charset="0"/>
                          <a:ea typeface="+mn-ea"/>
                          <a:cs typeface="Times New Roman" pitchFamily="18" charset="0"/>
                        </a:rPr>
                        <a:t> </a:t>
                      </a:r>
                    </a:p>
                    <a:p>
                      <a:pPr algn="ctr"/>
                      <a:r>
                        <a:rPr lang="vi-VN" sz="3600" b="0" i="0" kern="1200" dirty="0" smtClean="0">
                          <a:solidFill>
                            <a:schemeClr val="dk1"/>
                          </a:solidFill>
                          <a:latin typeface="Times New Roman" pitchFamily="18" charset="0"/>
                          <a:ea typeface="+mn-ea"/>
                          <a:cs typeface="Times New Roman" pitchFamily="18" charset="0"/>
                        </a:rPr>
                        <a:t>Tự sự</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Trình bày chuỗi sự việc để biểu cảm.</a:t>
                      </a:r>
                      <a:endParaRPr lang="en-US" sz="3600" dirty="0">
                        <a:latin typeface="Times New Roman" pitchFamily="18" charset="0"/>
                        <a:cs typeface="Times New Roman" pitchFamily="18" charset="0"/>
                      </a:endParaRPr>
                    </a:p>
                  </a:txBody>
                  <a:tcPr/>
                </a:tc>
              </a:tr>
              <a:tr h="370840">
                <a:tc>
                  <a:txBody>
                    <a:bodyPr/>
                    <a:lstStyle/>
                    <a:p>
                      <a:pPr algn="ctr"/>
                      <a:r>
                        <a:rPr lang="en-US" sz="36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Miêu tả</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Tái hiện lại hình ảnh để biểu cảm</a:t>
                      </a:r>
                      <a:endParaRPr lang="en-US" sz="3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6593522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8" presetClass="emph" presetSubtype="0" fill="hold" grpId="1" nodeType="withEffect">
                                  <p:stCondLst>
                                    <p:cond delay="1750"/>
                                  </p:stCondLst>
                                  <p:childTnLst>
                                    <p:animRot by="21600000">
                                      <p:cBhvr>
                                        <p:cTn id="16" dur="11500" fill="hold"/>
                                        <p:tgtEl>
                                          <p:spTgt spid="6"/>
                                        </p:tgtEl>
                                        <p:attrNameLst>
                                          <p:attrName>r</p:attrName>
                                        </p:attrNameLst>
                                      </p:cBhvr>
                                    </p:animRot>
                                  </p:childTnLst>
                                </p:cTn>
                              </p:par>
                              <p:par>
                                <p:cTn id="17" presetID="22" presetClass="entr" presetSubtype="4" fill="hold" nodeType="withEffect">
                                  <p:stCondLst>
                                    <p:cond delay="30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heel(4)">
                                      <p:cBhvr>
                                        <p:cTn id="24" dur="20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heel(4)">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任意多边形 134"/>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2" descr="Káº¿t quáº£ hÃ¬nh áº£nh cho hoa phÆ°á»£ng nÃ¨n tráº¯ng"/>
          <p:cNvPicPr>
            <a:picLocks noChangeAspect="1" noChangeArrowheads="1"/>
          </p:cNvPicPr>
          <p:nvPr/>
        </p:nvPicPr>
        <p:blipFill>
          <a:blip r:embed="rId4" cstate="print"/>
          <a:srcRect r="720" b="7143"/>
          <a:stretch>
            <a:fillRect/>
          </a:stretch>
        </p:blipFill>
        <p:spPr bwMode="auto">
          <a:xfrm>
            <a:off x="0" y="0"/>
            <a:ext cx="5602514" cy="2830286"/>
          </a:xfrm>
          <a:prstGeom prst="rect">
            <a:avLst/>
          </a:prstGeom>
          <a:noFill/>
        </p:spPr>
      </p:pic>
      <p:sp>
        <p:nvSpPr>
          <p:cNvPr id="89" name="TextBox 88"/>
          <p:cNvSpPr txBox="1"/>
          <p:nvPr/>
        </p:nvSpPr>
        <p:spPr>
          <a:xfrm>
            <a:off x="6168565" y="348340"/>
            <a:ext cx="5415265" cy="707886"/>
          </a:xfrm>
          <a:prstGeom prst="rect">
            <a:avLst/>
          </a:prstGeom>
          <a:noFill/>
        </p:spPr>
        <p:txBody>
          <a:bodyPr wrap="none" rtlCol="0">
            <a:spAutoFit/>
          </a:bodyPr>
          <a:lstStyle/>
          <a:p>
            <a:r>
              <a:rPr lang="en-US" sz="4000" b="1" dirty="0" err="1" smtClean="0">
                <a:latin typeface="Times New Roman" pitchFamily="18" charset="0"/>
                <a:cs typeface="Times New Roman" pitchFamily="18" charset="0"/>
              </a:rPr>
              <a:t>Văn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bản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trò</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
        <p:nvSpPr>
          <p:cNvPr id="90" name="矩形 66"/>
          <p:cNvSpPr/>
          <p:nvPr/>
        </p:nvSpPr>
        <p:spPr>
          <a:xfrm>
            <a:off x="5797405" y="1240892"/>
            <a:ext cx="5552766"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thể hiện tình cảm gì?</a:t>
            </a:r>
            <a:endParaRPr lang="zh-CN" altLang="en-US" sz="1400" dirty="0">
              <a:solidFill>
                <a:schemeClr val="bg1">
                  <a:lumMod val="50000"/>
                </a:schemeClr>
              </a:solidFill>
              <a:latin typeface="+mj-lt"/>
              <a:ea typeface="微软雅黑" pitchFamily="34" charset="-122"/>
            </a:endParaRPr>
          </a:p>
        </p:txBody>
      </p:sp>
      <p:sp>
        <p:nvSpPr>
          <p:cNvPr id="92" name="矩形 67"/>
          <p:cNvSpPr/>
          <p:nvPr/>
        </p:nvSpPr>
        <p:spPr>
          <a:xfrm>
            <a:off x="696686" y="5370355"/>
            <a:ext cx="11495313" cy="830997"/>
          </a:xfrm>
          <a:prstGeom prst="rect">
            <a:avLst/>
          </a:prstGeom>
        </p:spPr>
        <p:txBody>
          <a:bodyPr wrap="square">
            <a:spAutoFit/>
          </a:bodyPr>
          <a:lstStyle/>
          <a:p>
            <a:pPr marL="285750" indent="-285750">
              <a:lnSpc>
                <a:spcPct val="150000"/>
              </a:lnSpc>
              <a:buClr>
                <a:srgbClr val="92D050"/>
              </a:buClr>
              <a:buFont typeface="Wingdings" panose="05000000000000000000" pitchFamily="2" charset="2"/>
              <a:buChar char="n"/>
            </a:pPr>
            <a:r>
              <a:rPr lang="zh-CN" altLang="en-US" sz="3200" dirty="0" smtClean="0">
                <a:solidFill>
                  <a:schemeClr val="bg1">
                    <a:lumMod val="50000"/>
                  </a:schemeClr>
                </a:solidFill>
                <a:latin typeface="+mj-lt"/>
              </a:rPr>
              <a:t> </a:t>
            </a:r>
            <a:r>
              <a:rPr lang="vi-VN" sz="3200" dirty="0" smtClean="0">
                <a:latin typeface="+mj-lt"/>
              </a:rPr>
              <a:t>Vì sao tác giả gọi hoa phượng là hoa học trò?</a:t>
            </a:r>
            <a:endParaRPr lang="en-US" sz="3200" dirty="0" smtClean="0">
              <a:latin typeface="+mj-lt"/>
            </a:endParaRPr>
          </a:p>
        </p:txBody>
      </p:sp>
      <p:sp>
        <p:nvSpPr>
          <p:cNvPr id="93" name="矩形 68"/>
          <p:cNvSpPr/>
          <p:nvPr/>
        </p:nvSpPr>
        <p:spPr>
          <a:xfrm>
            <a:off x="2162635" y="3742093"/>
            <a:ext cx="9768114" cy="1569660"/>
          </a:xfrm>
          <a:prstGeom prst="rect">
            <a:avLst/>
          </a:prstGeom>
        </p:spPr>
        <p:txBody>
          <a:bodyPr wrap="square">
            <a:spAutoFit/>
          </a:bodyPr>
          <a:lstStyle/>
          <a:p>
            <a:pPr marL="285750" indent="-285750">
              <a:lnSpc>
                <a:spcPct val="150000"/>
              </a:lnSpc>
              <a:buClr>
                <a:srgbClr val="19B4C9"/>
              </a:buClr>
              <a:buFont typeface="Wingdings" panose="05000000000000000000" pitchFamily="2" charset="2"/>
              <a:buChar char="n"/>
            </a:pPr>
            <a:r>
              <a:rPr lang="en-US" sz="3200" dirty="0" smtClean="0">
                <a:latin typeface="+mj-lt"/>
              </a:rPr>
              <a:t> </a:t>
            </a:r>
            <a:r>
              <a:rPr lang="vi-VN" sz="3200" dirty="0" smtClean="0">
                <a:latin typeface="+mj-lt"/>
              </a:rPr>
              <a:t>Việc làm bài văn miêu tả hoa phượng ở lớp 6 có khác gì so với việc miêu tả hoa phượng trong bài văn này? </a:t>
            </a:r>
            <a:endParaRPr lang="en-US" altLang="zh-CN" sz="3200" dirty="0">
              <a:solidFill>
                <a:schemeClr val="bg1">
                  <a:lumMod val="50000"/>
                </a:schemeClr>
              </a:solidFill>
              <a:latin typeface="+mj-lt"/>
            </a:endParaRPr>
          </a:p>
        </p:txBody>
      </p:sp>
      <p:sp>
        <p:nvSpPr>
          <p:cNvPr id="94" name="矩形 69"/>
          <p:cNvSpPr/>
          <p:nvPr/>
        </p:nvSpPr>
        <p:spPr>
          <a:xfrm>
            <a:off x="3889823" y="2161602"/>
            <a:ext cx="8273142" cy="1569660"/>
          </a:xfrm>
          <a:prstGeom prst="rect">
            <a:avLst/>
          </a:prstGeom>
        </p:spPr>
        <p:txBody>
          <a:bodyPr wrap="square">
            <a:spAutoFit/>
          </a:bodyPr>
          <a:lstStyle/>
          <a:p>
            <a:pPr marL="285750" indent="-285750">
              <a:lnSpc>
                <a:spcPct val="150000"/>
              </a:lnSpc>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đóng vai trò gì trong bài văn biểu cảm này?</a:t>
            </a:r>
            <a:endParaRPr lang="zh-CN" altLang="en-US" sz="3200" dirty="0">
              <a:solidFill>
                <a:schemeClr val="bg1">
                  <a:lumMod val="50000"/>
                </a:schemeClr>
              </a:solidFill>
              <a:latin typeface="+mj-lt"/>
              <a:ea typeface="微软雅黑" panose="020B0503020204020204" pitchFamily="34" charset="-122"/>
            </a:endParaRPr>
          </a:p>
        </p:txBody>
      </p:sp>
    </p:spTree>
    <p:extLst>
      <p:ext uri="{BB962C8B-B14F-4D97-AF65-F5344CB8AC3E}">
        <p14:creationId xmlns:p14="http://schemas.microsoft.com/office/powerpoint/2010/main" val="1914330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4)">
                                      <p:cBhvr>
                                        <p:cTn id="7" dur="2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amond(in)">
                                      <p:cBhvr>
                                        <p:cTn id="12" dur="2000"/>
                                        <p:tgtEl>
                                          <p:spTgt spid="88"/>
                                        </p:tgtEl>
                                      </p:cBhvr>
                                    </p:animEffect>
                                  </p:childTnLst>
                                </p:cTn>
                              </p:par>
                              <p:par>
                                <p:cTn id="13" presetID="42" presetClass="entr" presetSubtype="0" fill="hold" grpId="0" nodeType="withEffect">
                                  <p:stCondLst>
                                    <p:cond delay="50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250"/>
                                        <p:tgtEl>
                                          <p:spTgt spid="136"/>
                                        </p:tgtEl>
                                      </p:cBhvr>
                                    </p:animEffect>
                                    <p:anim calcmode="lin" valueType="num">
                                      <p:cBhvr>
                                        <p:cTn id="16" dur="1250" fill="hold"/>
                                        <p:tgtEl>
                                          <p:spTgt spid="136"/>
                                        </p:tgtEl>
                                        <p:attrNameLst>
                                          <p:attrName>ppt_x</p:attrName>
                                        </p:attrNameLst>
                                      </p:cBhvr>
                                      <p:tavLst>
                                        <p:tav tm="0">
                                          <p:val>
                                            <p:strVal val="#ppt_x"/>
                                          </p:val>
                                        </p:tav>
                                        <p:tav tm="100000">
                                          <p:val>
                                            <p:strVal val="#ppt_x"/>
                                          </p:val>
                                        </p:tav>
                                      </p:tavLst>
                                    </p:anim>
                                    <p:anim calcmode="lin" valueType="num">
                                      <p:cBhvr>
                                        <p:cTn id="17" dur="1250" fill="hold"/>
                                        <p:tgtEl>
                                          <p:spTgt spid="13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35"/>
                                        </p:tgtEl>
                                        <p:attrNameLst>
                                          <p:attrName>style.visibility</p:attrName>
                                        </p:attrNameLst>
                                      </p:cBhvr>
                                      <p:to>
                                        <p:strVal val="visible"/>
                                      </p:to>
                                    </p:set>
                                    <p:animEffect transition="in" filter="fade">
                                      <p:cBhvr>
                                        <p:cTn id="20" dur="1250"/>
                                        <p:tgtEl>
                                          <p:spTgt spid="135"/>
                                        </p:tgtEl>
                                      </p:cBhvr>
                                    </p:animEffect>
                                    <p:anim calcmode="lin" valueType="num">
                                      <p:cBhvr>
                                        <p:cTn id="21" dur="1250" fill="hold"/>
                                        <p:tgtEl>
                                          <p:spTgt spid="135"/>
                                        </p:tgtEl>
                                        <p:attrNameLst>
                                          <p:attrName>ppt_x</p:attrName>
                                        </p:attrNameLst>
                                      </p:cBhvr>
                                      <p:tavLst>
                                        <p:tav tm="0">
                                          <p:val>
                                            <p:strVal val="#ppt_x"/>
                                          </p:val>
                                        </p:tav>
                                        <p:tav tm="100000">
                                          <p:val>
                                            <p:strVal val="#ppt_x"/>
                                          </p:val>
                                        </p:tav>
                                      </p:tavLst>
                                    </p:anim>
                                    <p:anim calcmode="lin" valueType="num">
                                      <p:cBhvr>
                                        <p:cTn id="22" dur="1250" fill="hold"/>
                                        <p:tgtEl>
                                          <p:spTgt spid="13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50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1000"/>
                                        <p:tgtEl>
                                          <p:spTgt spid="90"/>
                                        </p:tgtEl>
                                      </p:cBhvr>
                                    </p:animEffect>
                                    <p:anim calcmode="lin" valueType="num">
                                      <p:cBhvr>
                                        <p:cTn id="26" dur="1000" fill="hold"/>
                                        <p:tgtEl>
                                          <p:spTgt spid="90"/>
                                        </p:tgtEl>
                                        <p:attrNameLst>
                                          <p:attrName>ppt_x</p:attrName>
                                        </p:attrNameLst>
                                      </p:cBhvr>
                                      <p:tavLst>
                                        <p:tav tm="0">
                                          <p:val>
                                            <p:strVal val="#ppt_x"/>
                                          </p:val>
                                        </p:tav>
                                        <p:tav tm="100000">
                                          <p:val>
                                            <p:strVal val="#ppt_x"/>
                                          </p:val>
                                        </p:tav>
                                      </p:tavLst>
                                    </p:anim>
                                    <p:anim calcmode="lin" valueType="num">
                                      <p:cBhvr>
                                        <p:cTn id="27" dur="1000" fill="hold"/>
                                        <p:tgtEl>
                                          <p:spTgt spid="9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100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150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1000"/>
                                        <p:tgtEl>
                                          <p:spTgt spid="93"/>
                                        </p:tgtEl>
                                      </p:cBhvr>
                                    </p:animEffect>
                                    <p:anim calcmode="lin" valueType="num">
                                      <p:cBhvr>
                                        <p:cTn id="36" dur="1000" fill="hold"/>
                                        <p:tgtEl>
                                          <p:spTgt spid="93"/>
                                        </p:tgtEl>
                                        <p:attrNameLst>
                                          <p:attrName>ppt_x</p:attrName>
                                        </p:attrNameLst>
                                      </p:cBhvr>
                                      <p:tavLst>
                                        <p:tav tm="0">
                                          <p:val>
                                            <p:strVal val="#ppt_x"/>
                                          </p:val>
                                        </p:tav>
                                        <p:tav tm="100000">
                                          <p:val>
                                            <p:strVal val="#ppt_x"/>
                                          </p:val>
                                        </p:tav>
                                      </p:tavLst>
                                    </p:anim>
                                    <p:anim calcmode="lin" valueType="num">
                                      <p:cBhvr>
                                        <p:cTn id="37" dur="1000" fill="hold"/>
                                        <p:tgtEl>
                                          <p:spTgt spid="9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200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89" grpId="0"/>
      <p:bldP spid="90" grpId="0"/>
      <p:bldP spid="92" grpId="0"/>
      <p:bldP spid="93"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8244151" y="5139085"/>
            <a:ext cx="3108173" cy="1580050"/>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flipH="1">
            <a:off x="8548914" y="4455887"/>
            <a:ext cx="868434" cy="449942"/>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103"/>
          <p:cNvGrpSpPr/>
          <p:nvPr/>
        </p:nvGrpSpPr>
        <p:grpSpPr>
          <a:xfrm rot="20099494">
            <a:off x="237359" y="237359"/>
            <a:ext cx="1442926" cy="1442926"/>
            <a:chOff x="5153025" y="4019551"/>
            <a:chExt cx="1866899" cy="1866899"/>
          </a:xfrm>
        </p:grpSpPr>
        <p:sp>
          <p:nvSpPr>
            <p:cNvPr id="101"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5"/>
            <p:cNvGrpSpPr/>
            <p:nvPr/>
          </p:nvGrpSpPr>
          <p:grpSpPr>
            <a:xfrm>
              <a:off x="6050915" y="4019558"/>
              <a:ext cx="0" cy="1866903"/>
              <a:chOff x="6072187" y="3914775"/>
              <a:chExt cx="0" cy="2143125"/>
            </a:xfrm>
          </p:grpSpPr>
          <p:cxnSp>
            <p:nvCxnSpPr>
              <p:cNvPr id="144" name="直接连接符 115"/>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直接连接符 116"/>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1" name="组合 106"/>
            <p:cNvGrpSpPr/>
            <p:nvPr/>
          </p:nvGrpSpPr>
          <p:grpSpPr>
            <a:xfrm rot="16200000">
              <a:off x="6086484" y="4055109"/>
              <a:ext cx="0" cy="1866903"/>
              <a:chOff x="6072187" y="3914775"/>
              <a:chExt cx="0" cy="2143125"/>
            </a:xfrm>
          </p:grpSpPr>
          <p:cxnSp>
            <p:nvCxnSpPr>
              <p:cNvPr id="142" name="直接连接符 113"/>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直接连接符 114"/>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2" name="组合 107"/>
            <p:cNvGrpSpPr/>
            <p:nvPr/>
          </p:nvGrpSpPr>
          <p:grpSpPr>
            <a:xfrm rot="2700000">
              <a:off x="6061323" y="3994411"/>
              <a:ext cx="0" cy="1866903"/>
              <a:chOff x="6072187" y="3914775"/>
              <a:chExt cx="0" cy="2143125"/>
            </a:xfrm>
          </p:grpSpPr>
          <p:cxnSp>
            <p:nvCxnSpPr>
              <p:cNvPr id="140" name="直接连接符 111"/>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1" name="直接连接符 112"/>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3" name="组合 108"/>
            <p:cNvGrpSpPr/>
            <p:nvPr/>
          </p:nvGrpSpPr>
          <p:grpSpPr>
            <a:xfrm rot="18900000" flipH="1">
              <a:off x="6111627" y="3994411"/>
              <a:ext cx="0" cy="1866903"/>
              <a:chOff x="6072187" y="3914775"/>
              <a:chExt cx="0" cy="2143125"/>
            </a:xfrm>
          </p:grpSpPr>
          <p:cxnSp>
            <p:nvCxnSpPr>
              <p:cNvPr id="132" name="直接连接符 109"/>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直接连接符 110"/>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47" name="矩形 66"/>
          <p:cNvSpPr/>
          <p:nvPr/>
        </p:nvSpPr>
        <p:spPr>
          <a:xfrm>
            <a:off x="3155804" y="442606"/>
            <a:ext cx="9036195"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ày tỏ nỗi buồn nhớ khi xa trường, rời bạn</a:t>
            </a:r>
            <a:r>
              <a:rPr lang="en-US" sz="3200" dirty="0" smtClean="0">
                <a:latin typeface="Times New Roman" pitchFamily="18" charset="0"/>
                <a:cs typeface="Times New Roman" pitchFamily="18" charset="0"/>
              </a:rPr>
              <a:t>.</a:t>
            </a:r>
            <a:endParaRPr lang="zh-CN" altLang="en-US" sz="14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148" name="矩形 69"/>
          <p:cNvSpPr/>
          <p:nvPr/>
        </p:nvSpPr>
        <p:spPr>
          <a:xfrm>
            <a:off x="2510966" y="1493946"/>
            <a:ext cx="9681034" cy="1077218"/>
          </a:xfrm>
          <a:prstGeom prst="rect">
            <a:avLst/>
          </a:prstGeom>
        </p:spPr>
        <p:txBody>
          <a:bodyPr wrap="square">
            <a:spAutoFit/>
          </a:bodyPr>
          <a:lstStyle/>
          <a:p>
            <a:pPr marL="285750" indent="-285750">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bộc lộ tình cảm, cảm xúc</a:t>
            </a:r>
            <a:r>
              <a:rPr lang="en-US" sz="3200" dirty="0" smtClean="0">
                <a:latin typeface="Times New Roman" pitchFamily="18" charset="0"/>
                <a:cs typeface="Times New Roman" pitchFamily="18" charset="0"/>
              </a:rPr>
              <a:t>: </a:t>
            </a:r>
            <a:r>
              <a:rPr lang="vi-VN" sz="3200" dirty="0" smtClean="0">
                <a:latin typeface="+mj-lt"/>
              </a:rPr>
              <a:t>Nỗi buồn nhớ phải chia tay khi hè đến.</a:t>
            </a:r>
            <a:endParaRPr lang="zh-CN" altLang="en-US" sz="3200" dirty="0">
              <a:solidFill>
                <a:schemeClr val="bg1">
                  <a:lumMod val="50000"/>
                </a:schemeClr>
              </a:solidFill>
              <a:latin typeface="+mj-lt"/>
              <a:ea typeface="微软雅黑" panose="020B0503020204020204" pitchFamily="34" charset="-122"/>
              <a:cs typeface="Times New Roman" pitchFamily="18" charset="0"/>
            </a:endParaRPr>
          </a:p>
        </p:txBody>
      </p:sp>
      <p:sp>
        <p:nvSpPr>
          <p:cNvPr id="149" name="矩形 68"/>
          <p:cNvSpPr/>
          <p:nvPr/>
        </p:nvSpPr>
        <p:spPr>
          <a:xfrm>
            <a:off x="1915890" y="2827693"/>
            <a:ext cx="10276110" cy="1077218"/>
          </a:xfrm>
          <a:prstGeom prst="rect">
            <a:avLst/>
          </a:prstGeom>
        </p:spPr>
        <p:txBody>
          <a:bodyPr wrap="square">
            <a:spAutoFit/>
          </a:bodyPr>
          <a:lstStyle/>
          <a:p>
            <a:pPr marL="285750" indent="-285750">
              <a:buClr>
                <a:srgbClr val="19B4C9"/>
              </a:buClr>
              <a:buFont typeface="Wingdings" panose="05000000000000000000" pitchFamily="2" charset="2"/>
              <a:buChar char="n"/>
            </a:pPr>
            <a:r>
              <a:rPr lang="en-US" sz="3200" dirty="0" smtClean="0">
                <a:latin typeface="+mj-lt"/>
              </a:rPr>
              <a:t>  </a:t>
            </a:r>
            <a:r>
              <a:rPr lang="vi-VN" sz="3200" dirty="0" smtClean="0">
                <a:latin typeface="+mj-lt"/>
              </a:rPr>
              <a:t>Việc miêu tả hoa phượng trong bài văn này</a:t>
            </a:r>
            <a:r>
              <a:rPr lang="en-US" sz="3200" dirty="0" smtClean="0">
                <a:latin typeface="+mj-lt"/>
              </a:rPr>
              <a:t> </a:t>
            </a:r>
            <a:r>
              <a:rPr lang="en-US" sz="3200" dirty="0" err="1" smtClean="0">
                <a:latin typeface="Times New Roman" pitchFamily="18" charset="0"/>
                <a:cs typeface="Times New Roman" pitchFamily="18" charset="0"/>
              </a:rPr>
              <a:t>nhằm</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tái hiện sự vật </a:t>
            </a:r>
            <a:r>
              <a:rPr lang="en-US" sz="3200" dirty="0" smtClean="0">
                <a:latin typeface="Times New Roman" pitchFamily="18" charset="0"/>
                <a:cs typeface="Times New Roman" pitchFamily="18" charset="0"/>
                <a:sym typeface="Wingdings" pitchFamily="2" charset="2"/>
              </a:rPr>
              <a:t> G</a:t>
            </a:r>
            <a:r>
              <a:rPr lang="vi-VN" sz="3200" dirty="0" smtClean="0">
                <a:latin typeface="Times New Roman" pitchFamily="18" charset="0"/>
                <a:cs typeface="Times New Roman" pitchFamily="18" charset="0"/>
              </a:rPr>
              <a:t>ợi rõ hình ảnh hoa phượng</a:t>
            </a:r>
            <a:r>
              <a:rPr lang="vi-VN" sz="3200" dirty="0" smtClean="0">
                <a:latin typeface="+mj-lt"/>
              </a:rPr>
              <a:t> </a:t>
            </a:r>
            <a:endParaRPr lang="en-US" altLang="zh-CN" sz="3200" dirty="0">
              <a:solidFill>
                <a:schemeClr val="bg1">
                  <a:lumMod val="50000"/>
                </a:schemeClr>
              </a:solidFill>
              <a:latin typeface="+mj-lt"/>
            </a:endParaRPr>
          </a:p>
        </p:txBody>
      </p:sp>
      <p:sp>
        <p:nvSpPr>
          <p:cNvPr id="150" name="矩形 67"/>
          <p:cNvSpPr/>
          <p:nvPr/>
        </p:nvSpPr>
        <p:spPr>
          <a:xfrm>
            <a:off x="1161139" y="4122127"/>
            <a:ext cx="11030861" cy="1569660"/>
          </a:xfrm>
          <a:prstGeom prst="rect">
            <a:avLst/>
          </a:prstGeom>
        </p:spPr>
        <p:txBody>
          <a:bodyPr wrap="square">
            <a:spAutoFit/>
          </a:bodyPr>
          <a:lstStyle/>
          <a:p>
            <a:pPr marL="285750" indent="-285750">
              <a:buClr>
                <a:srgbClr val="92D050"/>
              </a:buClr>
              <a:buFont typeface="Wingdings" panose="05000000000000000000" pitchFamily="2" charset="2"/>
              <a:buChar char="n"/>
            </a:pPr>
            <a:r>
              <a:rPr lang="zh-CN" altLang="en-US" sz="3200" dirty="0" smtClean="0">
                <a:solidFill>
                  <a:schemeClr val="bg1">
                    <a:lumMod val="50000"/>
                  </a:schemeClr>
                </a:solidFill>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nở vào dịp kết thúc năm học</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Wingdings" pitchFamily="2" charset="2"/>
              </a:rPr>
              <a:t> B</a:t>
            </a:r>
            <a:r>
              <a:rPr lang="vi-VN" sz="3200" dirty="0" smtClean="0">
                <a:latin typeface="Times New Roman" pitchFamily="18" charset="0"/>
                <a:cs typeface="Times New Roman" pitchFamily="18" charset="0"/>
              </a:rPr>
              <a:t>iểu tượng của sự chia li ngày hè đối với học trò  </a:t>
            </a:r>
            <a:endParaRPr lang="en-US" sz="3200" dirty="0" smtClean="0">
              <a:latin typeface="Times New Roman" pitchFamily="18" charset="0"/>
              <a:cs typeface="Times New Roman" pitchFamily="18" charset="0"/>
            </a:endParaRPr>
          </a:p>
          <a:p>
            <a:pPr marL="285750" indent="-285750">
              <a:buClr>
                <a:srgbClr val="92D050"/>
              </a:buClr>
            </a:pPr>
            <a:r>
              <a:rPr lang="en-US" sz="3200" dirty="0" smtClean="0">
                <a:latin typeface="Times New Roman" pitchFamily="18" charset="0"/>
                <a:cs typeface="Times New Roman" pitchFamily="18" charset="0"/>
                <a:sym typeface="Wingdings" pitchFamily="2" charset="2"/>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hoa học trò</a:t>
            </a:r>
            <a:r>
              <a:rPr lang="en-US" sz="32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905818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7" presetClass="entr" presetSubtype="0" fill="hold" nodeType="withEffect">
                                  <p:stCondLst>
                                    <p:cond delay="725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par>
                                <p:cTn id="23" presetID="42" presetClass="path" presetSubtype="0" accel="50000" decel="50000" fill="hold" nodeType="withEffect">
                                  <p:stCondLst>
                                    <p:cond delay="0"/>
                                  </p:stCondLst>
                                  <p:childTnLst>
                                    <p:animMotion origin="layout" path="M 0.05508 0.06458 L 0.00078 -0.00324 " pathEditMode="relative" rAng="0" ptsTypes="AA">
                                      <p:cBhvr>
                                        <p:cTn id="24" dur="1500" fill="hold"/>
                                        <p:tgtEl>
                                          <p:spTgt spid="100"/>
                                        </p:tgtEl>
                                        <p:attrNameLst>
                                          <p:attrName>ppt_x</p:attrName>
                                          <p:attrName>ppt_y</p:attrName>
                                        </p:attrNameLst>
                                      </p:cBhvr>
                                      <p:rCtr x="-2721" y="-3403"/>
                                    </p:animMotion>
                                  </p:childTnLst>
                                </p:cTn>
                              </p:par>
                              <p:par>
                                <p:cTn id="25" presetID="8" presetClass="emph" presetSubtype="0" fill="hold" nodeType="withEffect">
                                  <p:stCondLst>
                                    <p:cond delay="1250"/>
                                  </p:stCondLst>
                                  <p:childTnLst>
                                    <p:animRot by="21600000">
                                      <p:cBhvr>
                                        <p:cTn id="26" dur="5750" fill="hold"/>
                                        <p:tgtEl>
                                          <p:spTgt spid="10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strips(downLeft)">
                                      <p:cBhvr>
                                        <p:cTn id="31" dur="500"/>
                                        <p:tgtEl>
                                          <p:spTgt spid="14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8"/>
                                        </p:tgtEl>
                                        <p:attrNameLst>
                                          <p:attrName>style.visibility</p:attrName>
                                        </p:attrNameLst>
                                      </p:cBhvr>
                                      <p:to>
                                        <p:strVal val="visible"/>
                                      </p:to>
                                    </p:set>
                                    <p:animEffect transition="in" filter="strips(downLeft)">
                                      <p:cBhvr>
                                        <p:cTn id="36" dur="500"/>
                                        <p:tgtEl>
                                          <p:spTgt spid="14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strips(downLeft)">
                                      <p:cBhvr>
                                        <p:cTn id="41" dur="500"/>
                                        <p:tgtEl>
                                          <p:spTgt spid="14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strips(downLeft)">
                                      <p:cBhvr>
                                        <p:cTn id="4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147" grpId="0"/>
      <p:bldP spid="148" grpId="0"/>
      <p:bldP spid="149" grpId="0"/>
      <p:bldP spid="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4" y="3220339"/>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21" y="3975511"/>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 y="4532883"/>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 y="4544570"/>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6"/>
          <p:cNvSpPr txBox="1"/>
          <p:nvPr/>
        </p:nvSpPr>
        <p:spPr>
          <a:xfrm>
            <a:off x="331989" y="671637"/>
            <a:ext cx="3325613" cy="1569660"/>
          </a:xfrm>
          <a:prstGeom prst="rect">
            <a:avLst/>
          </a:prstGeom>
          <a:noFill/>
        </p:spPr>
        <p:txBody>
          <a:bodyPr wrap="square" rtlCol="0">
            <a:spAutoFit/>
          </a:bodyPr>
          <a:lstStyle/>
          <a:p>
            <a:pPr algn="ct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Mạch</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ý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của</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bài</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văn</a:t>
            </a:r>
            <a:endParaRPr lang="en-US" altLang="zh-CN" sz="88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5" name="矩形 4"/>
          <p:cNvSpPr/>
          <p:nvPr/>
        </p:nvSpPr>
        <p:spPr>
          <a:xfrm>
            <a:off x="4850906" y="942296"/>
            <a:ext cx="7502823" cy="834524"/>
          </a:xfrm>
          <a:prstGeom prst="rect">
            <a:avLst/>
          </a:prstGeom>
        </p:spPr>
        <p:txBody>
          <a:bodyPr wrap="none">
            <a:spAutoFit/>
          </a:bodyPr>
          <a:lstStyle/>
          <a:p>
            <a:pPr>
              <a:lnSpc>
                <a:spcPct val="150000"/>
              </a:lnSpc>
            </a:pPr>
            <a:r>
              <a:rPr lang="vi-VN" sz="3600" dirty="0" smtClean="0">
                <a:latin typeface="+mj-lt"/>
              </a:rPr>
              <a:t>Đoạn 1: Nỗi buồn khi sắp phải chia tay.</a:t>
            </a:r>
            <a:endParaRPr lang="en-US" altLang="zh-CN" sz="3600" dirty="0">
              <a:solidFill>
                <a:srgbClr val="20B6BE"/>
              </a:solidFill>
              <a:latin typeface="+mj-lt"/>
              <a:ea typeface="微软雅黑" panose="020B0503020204020204" pitchFamily="34" charset="-122"/>
            </a:endParaRPr>
          </a:p>
        </p:txBody>
      </p:sp>
      <p:sp>
        <p:nvSpPr>
          <p:cNvPr id="6" name="矩形 5"/>
          <p:cNvSpPr/>
          <p:nvPr/>
        </p:nvSpPr>
        <p:spPr>
          <a:xfrm>
            <a:off x="5706523" y="1883698"/>
            <a:ext cx="6304931" cy="834524"/>
          </a:xfrm>
          <a:prstGeom prst="rect">
            <a:avLst/>
          </a:prstGeom>
        </p:spPr>
        <p:txBody>
          <a:bodyPr wrap="none">
            <a:spAutoFit/>
          </a:bodyPr>
          <a:lstStyle/>
          <a:p>
            <a:pPr>
              <a:lnSpc>
                <a:spcPct val="150000"/>
              </a:lnSpc>
            </a:pPr>
            <a:r>
              <a:rPr lang="vi-VN" sz="3600" dirty="0" smtClean="0">
                <a:latin typeface="+mj-lt"/>
              </a:rPr>
              <a:t>Đoạn 2: Sự trống vắng khi hè về</a:t>
            </a:r>
            <a:r>
              <a:rPr lang="en-US" sz="3600" dirty="0" smtClean="0">
                <a:latin typeface="+mj-lt"/>
              </a:rPr>
              <a:t>.</a:t>
            </a:r>
            <a:endParaRPr lang="en-US" altLang="zh-CN" sz="3600" dirty="0">
              <a:solidFill>
                <a:srgbClr val="20B6BE"/>
              </a:solidFill>
              <a:latin typeface="+mj-lt"/>
              <a:ea typeface="微软雅黑" panose="020B0503020204020204" pitchFamily="34" charset="-122"/>
            </a:endParaRPr>
          </a:p>
        </p:txBody>
      </p:sp>
      <p:sp>
        <p:nvSpPr>
          <p:cNvPr id="7" name="矩形 6"/>
          <p:cNvSpPr/>
          <p:nvPr/>
        </p:nvSpPr>
        <p:spPr>
          <a:xfrm>
            <a:off x="6512392" y="3021156"/>
            <a:ext cx="5019323" cy="834524"/>
          </a:xfrm>
          <a:prstGeom prst="rect">
            <a:avLst/>
          </a:prstGeom>
        </p:spPr>
        <p:txBody>
          <a:bodyPr wrap="none">
            <a:spAutoFit/>
          </a:bodyPr>
          <a:lstStyle/>
          <a:p>
            <a:pPr>
              <a:lnSpc>
                <a:spcPct val="150000"/>
              </a:lnSpc>
            </a:pPr>
            <a:r>
              <a:rPr lang="vi-VN" sz="3600" dirty="0" smtClean="0">
                <a:latin typeface="+mj-lt"/>
              </a:rPr>
              <a:t>Đoạn 3: Cảm giác cô đơn.</a:t>
            </a:r>
            <a:endParaRPr lang="en-US" altLang="zh-CN" sz="3600" dirty="0">
              <a:solidFill>
                <a:srgbClr val="20B6BE"/>
              </a:solidFill>
              <a:latin typeface="+mj-lt"/>
              <a:ea typeface="微软雅黑" panose="020B0503020204020204" pitchFamily="34" charset="-122"/>
            </a:endParaRPr>
          </a:p>
        </p:txBody>
      </p:sp>
      <p:sp>
        <p:nvSpPr>
          <p:cNvPr id="8" name="矩形 7"/>
          <p:cNvSpPr/>
          <p:nvPr/>
        </p:nvSpPr>
        <p:spPr>
          <a:xfrm>
            <a:off x="6179841" y="4221039"/>
            <a:ext cx="5104282" cy="916341"/>
          </a:xfrm>
          <a:prstGeom prst="rect">
            <a:avLst/>
          </a:prstGeom>
        </p:spPr>
        <p:txBody>
          <a:bodyPr wrap="none">
            <a:spAutoFit/>
          </a:bodyPr>
          <a:lstStyle/>
          <a:p>
            <a:pPr>
              <a:lnSpc>
                <a:spcPct val="150000"/>
              </a:lnSpc>
            </a:pPr>
            <a:r>
              <a:rPr lang="vi-VN" sz="4000" b="1" i="1" dirty="0" smtClean="0">
                <a:solidFill>
                  <a:srgbClr val="FF0000"/>
                </a:solidFill>
                <a:latin typeface="+mj-lt"/>
                <a:sym typeface="Wingdings" pitchFamily="2" charset="2"/>
              </a:rPr>
              <a:t></a:t>
            </a:r>
            <a:r>
              <a:rPr lang="vi-VN" sz="4000" b="1" i="1" dirty="0" smtClean="0">
                <a:solidFill>
                  <a:srgbClr val="FF0000"/>
                </a:solidFill>
                <a:latin typeface="+mj-lt"/>
              </a:rPr>
              <a:t> Theo mạch cảm xúc</a:t>
            </a:r>
            <a:endParaRPr lang="en-US" altLang="zh-CN" sz="4000" b="1" i="1" dirty="0">
              <a:solidFill>
                <a:srgbClr val="FF0000"/>
              </a:solidFill>
              <a:latin typeface="+mj-lt"/>
              <a:ea typeface="微软雅黑" panose="020B0503020204020204" pitchFamily="34" charset="-122"/>
            </a:endParaRPr>
          </a:p>
        </p:txBody>
      </p:sp>
      <p:sp>
        <p:nvSpPr>
          <p:cNvPr id="28" name="任意多边形 27"/>
          <p:cNvSpPr/>
          <p:nvPr/>
        </p:nvSpPr>
        <p:spPr>
          <a:xfrm>
            <a:off x="0" y="5385914"/>
            <a:ext cx="12537832" cy="1758355"/>
          </a:xfrm>
          <a:custGeom>
            <a:avLst/>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4784840" y="2177044"/>
            <a:ext cx="646818" cy="655654"/>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4164085" y="1197878"/>
            <a:ext cx="592456" cy="581562"/>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5524486" y="3220579"/>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Rectangle 87"/>
          <p:cNvSpPr/>
          <p:nvPr/>
        </p:nvSpPr>
        <p:spPr>
          <a:xfrm>
            <a:off x="5863771" y="-600165"/>
            <a:ext cx="6096000" cy="646331"/>
          </a:xfrm>
          <a:prstGeom prst="rect">
            <a:avLst/>
          </a:prstGeom>
        </p:spPr>
        <p:txBody>
          <a:bodyPr>
            <a:spAutoFit/>
          </a:bodyPr>
          <a:lstStyle/>
          <a:p>
            <a:r>
              <a:rPr lang="vi-VN" dirty="0" smtClean="0"/>
              <a:t>.</a:t>
            </a:r>
            <a:br>
              <a:rPr lang="vi-VN" dirty="0" smtClean="0"/>
            </a:br>
            <a:r>
              <a:rPr lang="vi-VN" dirty="0" smtClean="0"/>
              <a:t>.</a:t>
            </a:r>
            <a:endParaRPr lang="en-US" dirty="0"/>
          </a:p>
        </p:txBody>
      </p:sp>
      <p:pic>
        <p:nvPicPr>
          <p:cNvPr id="16386" name="Picture 2" descr="Káº¿t quáº£ hÃ¬nh áº£nh cho dáº¥u há»i"/>
          <p:cNvPicPr>
            <a:picLocks noChangeAspect="1" noChangeArrowheads="1"/>
          </p:cNvPicPr>
          <p:nvPr/>
        </p:nvPicPr>
        <p:blipFill>
          <a:blip r:embed="rId5"/>
          <a:srcRect/>
          <a:stretch>
            <a:fillRect/>
          </a:stretch>
        </p:blipFill>
        <p:spPr bwMode="auto">
          <a:xfrm>
            <a:off x="5046890" y="1509485"/>
            <a:ext cx="2414324" cy="2648858"/>
          </a:xfrm>
          <a:prstGeom prst="rect">
            <a:avLst/>
          </a:prstGeom>
          <a:noFill/>
        </p:spPr>
      </p:pic>
    </p:spTree>
    <p:extLst>
      <p:ext uri="{BB962C8B-B14F-4D97-AF65-F5344CB8AC3E}">
        <p14:creationId xmlns:p14="http://schemas.microsoft.com/office/powerpoint/2010/main" val="907655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37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475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42" presetClass="path" presetSubtype="0" accel="50000" decel="50000" fill="hold" nodeType="withEffect">
                                  <p:stCondLst>
                                    <p:cond delay="4750"/>
                                  </p:stCondLst>
                                  <p:childTnLst>
                                    <p:animMotion origin="layout" path="M -0.03789 0.06041 L -4.58333E-6 3.7037E-7 " pathEditMode="relative" rAng="0" ptsTypes="AA">
                                      <p:cBhvr>
                                        <p:cTn id="35" dur="1500" fill="hold"/>
                                        <p:tgtEl>
                                          <p:spTgt spid="46"/>
                                        </p:tgtEl>
                                        <p:attrNameLst>
                                          <p:attrName>ppt_x</p:attrName>
                                          <p:attrName>ppt_y</p:attrName>
                                        </p:attrNameLst>
                                      </p:cBhvr>
                                      <p:rCtr x="1940" y="-3009"/>
                                    </p:animMotion>
                                  </p:childTnLst>
                                </p:cTn>
                              </p:par>
                              <p:par>
                                <p:cTn id="36" presetID="8" presetClass="emph" presetSubtype="0" fill="hold" nodeType="withEffect">
                                  <p:stCondLst>
                                    <p:cond delay="5750"/>
                                  </p:stCondLst>
                                  <p:childTnLst>
                                    <p:animRot by="10800000">
                                      <p:cBhvr>
                                        <p:cTn id="37" dur="9750" fill="hold"/>
                                        <p:tgtEl>
                                          <p:spTgt spid="4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Effect transition="in" filter="barn(inHorizontal)">
                                      <p:cBhvr>
                                        <p:cTn id="42" dur="500"/>
                                        <p:tgtEl>
                                          <p:spTgt spid="163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6386"/>
                                        </p:tgtEl>
                                      </p:cBhvr>
                                    </p:animEffect>
                                    <p:set>
                                      <p:cBhvr>
                                        <p:cTn id="47" dur="1" fill="hold">
                                          <p:stCondLst>
                                            <p:cond delay="499"/>
                                          </p:stCondLst>
                                        </p:cTn>
                                        <p:tgtEl>
                                          <p:spTgt spid="1638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500"/>
                                        <p:tgtEl>
                                          <p:spTgt spid="67"/>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down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strips(downLeft)">
                                      <p:cBhvr>
                                        <p:cTn id="60" dur="500"/>
                                        <p:tgtEl>
                                          <p:spTgt spid="62"/>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strips(down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strips(downLeft)">
                                      <p:cBhvr>
                                        <p:cTn id="68" dur="500"/>
                                        <p:tgtEl>
                                          <p:spTgt spid="73"/>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strips(down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heel(4)">
                                      <p:cBhvr>
                                        <p:cTn id="7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5" grpId="0"/>
      <p:bldP spid="6" grpId="0"/>
      <p:bldP spid="7" grpId="0"/>
      <p:bldP spid="8"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8" name="图片 87"/>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1844">
            <a:off x="358686" y="3607218"/>
            <a:ext cx="580572" cy="834573"/>
          </a:xfrm>
          <a:prstGeom prst="rect">
            <a:avLst/>
          </a:prstGeom>
        </p:spPr>
      </p:pic>
      <p:grpSp>
        <p:nvGrpSpPr>
          <p:cNvPr id="9" name="组合 8"/>
          <p:cNvGrpSpPr/>
          <p:nvPr/>
        </p:nvGrpSpPr>
        <p:grpSpPr>
          <a:xfrm>
            <a:off x="1053207" y="537031"/>
            <a:ext cx="1869683" cy="2561113"/>
            <a:chOff x="784343" y="413466"/>
            <a:chExt cx="2314575" cy="3263422"/>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58" name="组合 57"/>
            <p:cNvGrpSpPr/>
            <p:nvPr/>
          </p:nvGrpSpPr>
          <p:grpSpPr>
            <a:xfrm>
              <a:off x="937149" y="2335985"/>
              <a:ext cx="2154936" cy="1340903"/>
              <a:chOff x="8726219" y="-513253"/>
              <a:chExt cx="2154936" cy="1340903"/>
            </a:xfrm>
          </p:grpSpPr>
          <p:sp>
            <p:nvSpPr>
              <p:cNvPr id="59"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20649" t="31862" r="24936" b="18961"/>
          <a:stretch/>
        </p:blipFill>
        <p:spPr>
          <a:xfrm rot="642633">
            <a:off x="9177611" y="5404182"/>
            <a:ext cx="2913906" cy="1354500"/>
          </a:xfrm>
          <a:prstGeom prst="rect">
            <a:avLst/>
          </a:prstGeom>
        </p:spPr>
      </p:pic>
      <p:sp>
        <p:nvSpPr>
          <p:cNvPr id="66" name="Rectangle 65"/>
          <p:cNvSpPr/>
          <p:nvPr/>
        </p:nvSpPr>
        <p:spPr>
          <a:xfrm>
            <a:off x="3744685" y="3933371"/>
            <a:ext cx="7721599" cy="1200329"/>
          </a:xfrm>
          <a:prstGeom prst="rect">
            <a:avLst/>
          </a:prstGeom>
        </p:spPr>
        <p:txBody>
          <a:bodyPr wrap="square">
            <a:spAutoFit/>
          </a:bodyPr>
          <a:lstStyle/>
          <a:p>
            <a:r>
              <a:rPr lang="vi-VN" sz="3600" dirty="0" smtClean="0">
                <a:latin typeface="+mj-lt"/>
              </a:rPr>
              <a:t>Gián tiếp: </a:t>
            </a:r>
            <a:r>
              <a:rPr lang="en-US" sz="3600" dirty="0" smtClean="0">
                <a:latin typeface="Times New Roman" pitchFamily="18" charset="0"/>
                <a:cs typeface="Times New Roman" pitchFamily="18" charset="0"/>
              </a:rPr>
              <a:t>D</a:t>
            </a:r>
            <a:r>
              <a:rPr lang="vi-VN" sz="3600" dirty="0" smtClean="0">
                <a:latin typeface="+mj-lt"/>
              </a:rPr>
              <a:t>ùng hoa phượng nói hộ lòng người: Phượng nhớ, phượng khóc…</a:t>
            </a:r>
            <a:endParaRPr lang="en-US" sz="3600" dirty="0">
              <a:latin typeface="+mj-lt"/>
            </a:endParaRPr>
          </a:p>
        </p:txBody>
      </p:sp>
      <p:sp>
        <p:nvSpPr>
          <p:cNvPr id="68" name="Cloud Callout 67"/>
          <p:cNvSpPr/>
          <p:nvPr/>
        </p:nvSpPr>
        <p:spPr>
          <a:xfrm flipH="1">
            <a:off x="6183086" y="1756229"/>
            <a:ext cx="4789714" cy="272868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4000" dirty="0" smtClean="0">
                <a:latin typeface="+mj-lt"/>
              </a:rPr>
              <a:t>Bài văn biểu cảm trực tiếp hay gián tiếp?</a:t>
            </a:r>
            <a:endParaRPr lang="en-US" sz="4000" dirty="0">
              <a:latin typeface="+mj-lt"/>
            </a:endParaRPr>
          </a:p>
        </p:txBody>
      </p:sp>
      <p:grpSp>
        <p:nvGrpSpPr>
          <p:cNvPr id="69" name="组合 8"/>
          <p:cNvGrpSpPr/>
          <p:nvPr/>
        </p:nvGrpSpPr>
        <p:grpSpPr>
          <a:xfrm>
            <a:off x="1292693" y="2779488"/>
            <a:ext cx="1869683" cy="2561113"/>
            <a:chOff x="784343" y="413466"/>
            <a:chExt cx="2314575" cy="3263422"/>
          </a:xfrm>
        </p:grpSpPr>
        <p:pic>
          <p:nvPicPr>
            <p:cNvPr id="77"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81" name="组合 57"/>
            <p:cNvGrpSpPr/>
            <p:nvPr/>
          </p:nvGrpSpPr>
          <p:grpSpPr>
            <a:xfrm>
              <a:off x="937149" y="2335985"/>
              <a:ext cx="2154936" cy="1340903"/>
              <a:chOff x="8726219" y="-513253"/>
              <a:chExt cx="2154936" cy="1340903"/>
            </a:xfrm>
          </p:grpSpPr>
          <p:sp>
            <p:nvSpPr>
              <p:cNvPr id="82"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Rectangle 83"/>
          <p:cNvSpPr/>
          <p:nvPr/>
        </p:nvSpPr>
        <p:spPr>
          <a:xfrm>
            <a:off x="3570511" y="1639884"/>
            <a:ext cx="7721599" cy="1200329"/>
          </a:xfrm>
          <a:prstGeom prst="rect">
            <a:avLst/>
          </a:prstGeom>
        </p:spPr>
        <p:txBody>
          <a:bodyPr wrap="square">
            <a:spAutoFit/>
          </a:bodyPr>
          <a:lstStyle/>
          <a:p>
            <a:r>
              <a:rPr lang="vi-VN" sz="3600" dirty="0" smtClean="0">
                <a:latin typeface="+mj-lt"/>
              </a:rPr>
              <a:t>Trực tiếp:</a:t>
            </a:r>
            <a:r>
              <a:rPr lang="en-US" sz="3600" dirty="0" smtClean="0">
                <a:latin typeface="+mj-lt"/>
              </a:rPr>
              <a:t> </a:t>
            </a:r>
            <a:r>
              <a:rPr lang="vi-VN" sz="3600" dirty="0" smtClean="0">
                <a:latin typeface="+mj-lt"/>
              </a:rPr>
              <a:t>Thể hiện nỗi niềm: xa trường, rời bạn buồn xiết bao…</a:t>
            </a:r>
            <a:endParaRPr lang="en-US" sz="3600" dirty="0">
              <a:latin typeface="+mj-lt"/>
            </a:endParaRPr>
          </a:p>
        </p:txBody>
      </p:sp>
      <p:grpSp>
        <p:nvGrpSpPr>
          <p:cNvPr id="85" name="组合 69"/>
          <p:cNvGrpSpPr/>
          <p:nvPr/>
        </p:nvGrpSpPr>
        <p:grpSpPr>
          <a:xfrm rot="2614959">
            <a:off x="2773472" y="4715510"/>
            <a:ext cx="533048" cy="544909"/>
            <a:chOff x="10646778" y="4753862"/>
            <a:chExt cx="751521" cy="737702"/>
          </a:xfrm>
        </p:grpSpPr>
        <p:sp>
          <p:nvSpPr>
            <p:cNvPr id="8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71"/>
            <p:cNvGrpSpPr/>
            <p:nvPr/>
          </p:nvGrpSpPr>
          <p:grpSpPr>
            <a:xfrm>
              <a:off x="10646778" y="4762829"/>
              <a:ext cx="749726" cy="728735"/>
              <a:chOff x="11012539" y="4493889"/>
              <a:chExt cx="749726" cy="728735"/>
            </a:xfrm>
          </p:grpSpPr>
          <p:sp>
            <p:nvSpPr>
              <p:cNvPr id="8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59"/>
          <p:cNvGrpSpPr/>
          <p:nvPr/>
        </p:nvGrpSpPr>
        <p:grpSpPr>
          <a:xfrm rot="610562">
            <a:off x="2472858" y="2359933"/>
            <a:ext cx="477338" cy="468561"/>
            <a:chOff x="10646778" y="4753862"/>
            <a:chExt cx="751521" cy="737702"/>
          </a:xfrm>
        </p:grpSpPr>
        <p:sp>
          <p:nvSpPr>
            <p:cNvPr id="9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61"/>
            <p:cNvGrpSpPr/>
            <p:nvPr/>
          </p:nvGrpSpPr>
          <p:grpSpPr>
            <a:xfrm>
              <a:off x="10646778" y="4762829"/>
              <a:ext cx="749726" cy="728735"/>
              <a:chOff x="11012539" y="4493889"/>
              <a:chExt cx="749726" cy="728735"/>
            </a:xfrm>
          </p:grpSpPr>
          <p:sp>
            <p:nvSpPr>
              <p:cNvPr id="9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77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strips(downLeft)">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68"/>
                                        </p:tgtEl>
                                      </p:cBhvr>
                                    </p:animEffect>
                                    <p:set>
                                      <p:cBhvr>
                                        <p:cTn id="20" dur="1" fill="hold">
                                          <p:stCondLst>
                                            <p:cond delay="499"/>
                                          </p:stCondLst>
                                        </p:cTn>
                                        <p:tgtEl>
                                          <p:spTgt spid="68"/>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Horizontal)">
                                      <p:cBhvr>
                                        <p:cTn id="30" dur="500"/>
                                        <p:tgtEl>
                                          <p:spTgt spid="84"/>
                                        </p:tgtEl>
                                      </p:cBhvr>
                                    </p:animEffect>
                                  </p:childTnLst>
                                </p:cTn>
                              </p:par>
                              <p:par>
                                <p:cTn id="31" presetID="42"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trips(downLeft)">
                                      <p:cBhvr>
                                        <p:cTn id="40" dur="500"/>
                                        <p:tgtEl>
                                          <p:spTgt spid="66"/>
                                        </p:tgtEl>
                                      </p:cBhvr>
                                    </p:animEffect>
                                  </p:childTnLst>
                                </p:cTn>
                              </p:par>
                              <p:par>
                                <p:cTn id="41" presetID="53" presetClass="entr" presetSubtype="16" fill="hold" nodeType="withEffect">
                                  <p:stCondLst>
                                    <p:cond delay="2250"/>
                                  </p:stCondLst>
                                  <p:childTnLst>
                                    <p:set>
                                      <p:cBhvr>
                                        <p:cTn id="42" dur="1" fill="hold">
                                          <p:stCondLst>
                                            <p:cond delay="0"/>
                                          </p:stCondLst>
                                        </p:cTn>
                                        <p:tgtEl>
                                          <p:spTgt spid="92"/>
                                        </p:tgtEl>
                                        <p:attrNameLst>
                                          <p:attrName>style.visibility</p:attrName>
                                        </p:attrNameLst>
                                      </p:cBhvr>
                                      <p:to>
                                        <p:strVal val="visible"/>
                                      </p:to>
                                    </p:set>
                                    <p:anim calcmode="lin" valueType="num">
                                      <p:cBhvr>
                                        <p:cTn id="43" dur="500" fill="hold"/>
                                        <p:tgtEl>
                                          <p:spTgt spid="92"/>
                                        </p:tgtEl>
                                        <p:attrNameLst>
                                          <p:attrName>ppt_w</p:attrName>
                                        </p:attrNameLst>
                                      </p:cBhvr>
                                      <p:tavLst>
                                        <p:tav tm="0">
                                          <p:val>
                                            <p:fltVal val="0"/>
                                          </p:val>
                                        </p:tav>
                                        <p:tav tm="100000">
                                          <p:val>
                                            <p:strVal val="#ppt_w"/>
                                          </p:val>
                                        </p:tav>
                                      </p:tavLst>
                                    </p:anim>
                                    <p:anim calcmode="lin" valueType="num">
                                      <p:cBhvr>
                                        <p:cTn id="44" dur="500" fill="hold"/>
                                        <p:tgtEl>
                                          <p:spTgt spid="92"/>
                                        </p:tgtEl>
                                        <p:attrNameLst>
                                          <p:attrName>ppt_h</p:attrName>
                                        </p:attrNameLst>
                                      </p:cBhvr>
                                      <p:tavLst>
                                        <p:tav tm="0">
                                          <p:val>
                                            <p:fltVal val="0"/>
                                          </p:val>
                                        </p:tav>
                                        <p:tav tm="100000">
                                          <p:val>
                                            <p:strVal val="#ppt_h"/>
                                          </p:val>
                                        </p:tav>
                                      </p:tavLst>
                                    </p:anim>
                                    <p:animEffect transition="in" filter="fade">
                                      <p:cBhvr>
                                        <p:cTn id="45" dur="500"/>
                                        <p:tgtEl>
                                          <p:spTgt spid="92"/>
                                        </p:tgtEl>
                                      </p:cBhvr>
                                    </p:animEffect>
                                  </p:childTnLst>
                                </p:cTn>
                              </p:par>
                              <p:par>
                                <p:cTn id="46" presetID="8" presetClass="emph" presetSubtype="0" fill="hold" nodeType="withEffect">
                                  <p:stCondLst>
                                    <p:cond delay="2750"/>
                                  </p:stCondLst>
                                  <p:childTnLst>
                                    <p:animRot by="21600000">
                                      <p:cBhvr>
                                        <p:cTn id="47" dur="9500" fill="hold"/>
                                        <p:tgtEl>
                                          <p:spTgt spid="92"/>
                                        </p:tgtEl>
                                        <p:attrNameLst>
                                          <p:attrName>r</p:attrName>
                                        </p:attrNameLst>
                                      </p:cBhvr>
                                    </p:animRot>
                                  </p:childTnLst>
                                </p:cTn>
                              </p:par>
                              <p:par>
                                <p:cTn id="48" presetID="53" presetClass="entr" presetSubtype="16" fill="hold" nodeType="withEffect">
                                  <p:stCondLst>
                                    <p:cond delay="2750"/>
                                  </p:stCondLst>
                                  <p:childTnLst>
                                    <p:set>
                                      <p:cBhvr>
                                        <p:cTn id="49" dur="1" fill="hold">
                                          <p:stCondLst>
                                            <p:cond delay="0"/>
                                          </p:stCondLst>
                                        </p:cTn>
                                        <p:tgtEl>
                                          <p:spTgt spid="85"/>
                                        </p:tgtEl>
                                        <p:attrNameLst>
                                          <p:attrName>style.visibility</p:attrName>
                                        </p:attrNameLst>
                                      </p:cBhvr>
                                      <p:to>
                                        <p:strVal val="visible"/>
                                      </p:to>
                                    </p:set>
                                    <p:anim calcmode="lin" valueType="num">
                                      <p:cBhvr>
                                        <p:cTn id="50" dur="500" fill="hold"/>
                                        <p:tgtEl>
                                          <p:spTgt spid="85"/>
                                        </p:tgtEl>
                                        <p:attrNameLst>
                                          <p:attrName>ppt_w</p:attrName>
                                        </p:attrNameLst>
                                      </p:cBhvr>
                                      <p:tavLst>
                                        <p:tav tm="0">
                                          <p:val>
                                            <p:fltVal val="0"/>
                                          </p:val>
                                        </p:tav>
                                        <p:tav tm="100000">
                                          <p:val>
                                            <p:strVal val="#ppt_w"/>
                                          </p:val>
                                        </p:tav>
                                      </p:tavLst>
                                    </p:anim>
                                    <p:anim calcmode="lin" valueType="num">
                                      <p:cBhvr>
                                        <p:cTn id="51" dur="500" fill="hold"/>
                                        <p:tgtEl>
                                          <p:spTgt spid="85"/>
                                        </p:tgtEl>
                                        <p:attrNameLst>
                                          <p:attrName>ppt_h</p:attrName>
                                        </p:attrNameLst>
                                      </p:cBhvr>
                                      <p:tavLst>
                                        <p:tav tm="0">
                                          <p:val>
                                            <p:fltVal val="0"/>
                                          </p:val>
                                        </p:tav>
                                        <p:tav tm="100000">
                                          <p:val>
                                            <p:strVal val="#ppt_h"/>
                                          </p:val>
                                        </p:tav>
                                      </p:tavLst>
                                    </p:anim>
                                    <p:animEffect transition="in" filter="fade">
                                      <p:cBhvr>
                                        <p:cTn id="52" dur="500"/>
                                        <p:tgtEl>
                                          <p:spTgt spid="85"/>
                                        </p:tgtEl>
                                      </p:cBhvr>
                                    </p:animEffect>
                                  </p:childTnLst>
                                </p:cTn>
                              </p:par>
                              <p:par>
                                <p:cTn id="53" presetID="8" presetClass="emph" presetSubtype="0" fill="hold" nodeType="withEffect">
                                  <p:stCondLst>
                                    <p:cond delay="3250"/>
                                  </p:stCondLst>
                                  <p:childTnLst>
                                    <p:animRot by="10800000">
                                      <p:cBhvr>
                                        <p:cTn id="54" dur="20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8" grpId="1" animBg="1"/>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693254" y="354842"/>
            <a:ext cx="1438306" cy="878568"/>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584320" y="2459912"/>
            <a:ext cx="6444277" cy="1754326"/>
          </a:xfrm>
          <a:prstGeom prst="rect">
            <a:avLst/>
          </a:prstGeom>
          <a:noFill/>
        </p:spPr>
        <p:txBody>
          <a:bodyPr wrap="square" rtlCol="0">
            <a:spAutoFit/>
          </a:bodyPr>
          <a:lstStyle/>
          <a:p>
            <a:pPr algn="ctr"/>
            <a:r>
              <a:rPr lang="vi-VN" sz="3600" dirty="0" smtClean="0">
                <a:latin typeface="+mj-lt"/>
              </a:rPr>
              <a:t>Bằng một đoạn văn ngắn, hãy bày tỏ cảm nghĩ của em về một trong 3 loài hoa sau</a:t>
            </a:r>
            <a:endParaRPr lang="zh-CN" altLang="en-US" sz="3600" b="1" dirty="0">
              <a:solidFill>
                <a:srgbClr val="19B4C9"/>
              </a:solidFill>
              <a:latin typeface="+mj-lt"/>
              <a:ea typeface="微软雅黑" panose="020B0503020204020204" pitchFamily="34" charset="-122"/>
            </a:endParaRPr>
          </a:p>
        </p:txBody>
      </p:sp>
      <p:sp>
        <p:nvSpPr>
          <p:cNvPr id="13" name="椭圆 12"/>
          <p:cNvSpPr/>
          <p:nvPr/>
        </p:nvSpPr>
        <p:spPr>
          <a:xfrm>
            <a:off x="185703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五角星 2"/>
          <p:cNvSpPr/>
          <p:nvPr/>
        </p:nvSpPr>
        <p:spPr>
          <a:xfrm rot="2259766" flipH="1">
            <a:off x="6088552" y="4668261"/>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2"/>
          <p:cNvSpPr/>
          <p:nvPr/>
        </p:nvSpPr>
        <p:spPr>
          <a:xfrm rot="21106526" flipH="1">
            <a:off x="4570395" y="5609420"/>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19307103" flipH="1">
            <a:off x="1107929" y="5082637"/>
            <a:ext cx="551982"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rot="541158">
            <a:off x="409234" y="5593352"/>
            <a:ext cx="2000250"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5762284" y="5048794"/>
            <a:ext cx="1543050" cy="1543050"/>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弧形 63"/>
          <p:cNvSpPr/>
          <p:nvPr/>
        </p:nvSpPr>
        <p:spPr>
          <a:xfrm rot="2196345">
            <a:off x="4186032" y="5771062"/>
            <a:ext cx="1543050" cy="1543050"/>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5" name="组合 74"/>
          <p:cNvGrpSpPr/>
          <p:nvPr/>
        </p:nvGrpSpPr>
        <p:grpSpPr>
          <a:xfrm>
            <a:off x="2110243" y="828878"/>
            <a:ext cx="1578458" cy="808801"/>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770" name="AutoShape 2" descr="Káº¿t quáº£ hÃ¬nh áº£nh cho hoa m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 name="Picture 104" descr="7-1548157189_680x0.jpg"/>
          <p:cNvPicPr>
            <a:picLocks noChangeAspect="1"/>
          </p:cNvPicPr>
          <p:nvPr/>
        </p:nvPicPr>
        <p:blipFill>
          <a:blip r:embed="rId4"/>
          <a:stretch>
            <a:fillRect/>
          </a:stretch>
        </p:blipFill>
        <p:spPr>
          <a:xfrm>
            <a:off x="8498338" y="382137"/>
            <a:ext cx="2802008" cy="1926798"/>
          </a:xfrm>
          <a:prstGeom prst="rect">
            <a:avLst/>
          </a:prstGeom>
        </p:spPr>
      </p:pic>
      <p:sp>
        <p:nvSpPr>
          <p:cNvPr id="32772"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7" name="Picture 106" descr="tranh-hoa-sen.jpg"/>
          <p:cNvPicPr>
            <a:picLocks noChangeAspect="1"/>
          </p:cNvPicPr>
          <p:nvPr/>
        </p:nvPicPr>
        <p:blipFill>
          <a:blip r:embed="rId5"/>
          <a:stretch>
            <a:fillRect/>
          </a:stretch>
        </p:blipFill>
        <p:spPr>
          <a:xfrm>
            <a:off x="8511654" y="2415654"/>
            <a:ext cx="2761397" cy="2071048"/>
          </a:xfrm>
          <a:prstGeom prst="rect">
            <a:avLst/>
          </a:prstGeom>
        </p:spPr>
      </p:pic>
      <p:sp>
        <p:nvSpPr>
          <p:cNvPr id="32774" name="AutoShape 6" descr="Káº¿t quáº£ hÃ¬nh áº£nh cho hoa há»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 name="Picture 108" descr="hat-giong-hoa-hong-xanh-11.jpg"/>
          <p:cNvPicPr>
            <a:picLocks noChangeAspect="1"/>
          </p:cNvPicPr>
          <p:nvPr/>
        </p:nvPicPr>
        <p:blipFill>
          <a:blip r:embed="rId6" cstate="print"/>
          <a:stretch>
            <a:fillRect/>
          </a:stretch>
        </p:blipFill>
        <p:spPr>
          <a:xfrm>
            <a:off x="8529850" y="4680043"/>
            <a:ext cx="2743199" cy="1788994"/>
          </a:xfrm>
          <a:prstGeom prst="rect">
            <a:avLst/>
          </a:prstGeom>
        </p:spPr>
      </p:pic>
      <p:sp>
        <p:nvSpPr>
          <p:cNvPr id="110" name="五角星 2"/>
          <p:cNvSpPr/>
          <p:nvPr/>
        </p:nvSpPr>
        <p:spPr>
          <a:xfrm rot="1682830" flipH="1">
            <a:off x="10972267" y="1813954"/>
            <a:ext cx="583518" cy="5869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五角星 2"/>
          <p:cNvSpPr/>
          <p:nvPr/>
        </p:nvSpPr>
        <p:spPr>
          <a:xfrm rot="20665174" flipH="1">
            <a:off x="8413671" y="4317419"/>
            <a:ext cx="391543" cy="3938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92113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22" presetClass="entr" presetSubtype="4" fill="hold" grpId="0" nodeType="withEffect">
                                  <p:stCondLst>
                                    <p:cond delay="450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par>
                                <p:cTn id="24" presetID="22" presetClass="entr" presetSubtype="4" fill="hold" grpId="0" nodeType="withEffect">
                                  <p:stCondLst>
                                    <p:cond delay="475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grpId="0" nodeType="withEffect">
                                  <p:stCondLst>
                                    <p:cond delay="5000"/>
                                  </p:stCondLst>
                                  <p:childTnLst>
                                    <p:set>
                                      <p:cBhvr>
                                        <p:cTn id="28" dur="1" fill="hold">
                                          <p:stCondLst>
                                            <p:cond delay="0"/>
                                          </p:stCondLst>
                                        </p:cTn>
                                        <p:tgtEl>
                                          <p:spTgt spid="62"/>
                                        </p:tgtEl>
                                        <p:attrNameLst>
                                          <p:attrName>style.visibility</p:attrName>
                                        </p:attrNameLst>
                                      </p:cBhvr>
                                      <p:to>
                                        <p:strVal val="visible"/>
                                      </p:to>
                                    </p:set>
                                    <p:animEffect transition="in" filter="wipe(down)">
                                      <p:cBhvr>
                                        <p:cTn id="29" dur="500"/>
                                        <p:tgtEl>
                                          <p:spTgt spid="62"/>
                                        </p:tgtEl>
                                      </p:cBhvr>
                                    </p:animEffect>
                                  </p:childTnLst>
                                </p:cTn>
                              </p:par>
                              <p:par>
                                <p:cTn id="30" presetID="10" presetClass="entr" presetSubtype="0" fill="hold" grpId="0" nodeType="withEffect">
                                  <p:stCondLst>
                                    <p:cond delay="475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grpId="0" nodeType="withEffect">
                                  <p:stCondLst>
                                    <p:cond delay="50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525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750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1250"/>
                                        <p:tgtEl>
                                          <p:spTgt spid="104"/>
                                        </p:tgtEl>
                                      </p:cBhvr>
                                    </p:animEffect>
                                  </p:childTnLst>
                                </p:cTn>
                              </p:par>
                              <p:par>
                                <p:cTn id="42" presetID="64" presetClass="path" presetSubtype="0" accel="50000" decel="50000" fill="hold" nodeType="withEffect">
                                  <p:stCondLst>
                                    <p:cond delay="7500"/>
                                  </p:stCondLst>
                                  <p:childTnLst>
                                    <p:animMotion origin="layout" path="M 2.38374E-6 -2.52544E-6 L 2.38374E-6 -0.25 " pathEditMode="relative" rAng="0" ptsTypes="AA">
                                      <p:cBhvr>
                                        <p:cTn id="43" dur="6500" fill="hold"/>
                                        <p:tgtEl>
                                          <p:spTgt spid="104"/>
                                        </p:tgtEl>
                                        <p:attrNameLst>
                                          <p:attrName>ppt_x</p:attrName>
                                          <p:attrName>ppt_y</p:attrName>
                                        </p:attrNameLst>
                                      </p:cBhvr>
                                      <p:rCtr x="0" y="-125"/>
                                    </p:animMotion>
                                  </p:childTnLst>
                                </p:cTn>
                              </p:par>
                              <p:par>
                                <p:cTn id="44" presetID="53" presetClass="entr" presetSubtype="16" fill="hold" grpId="0" nodeType="withEffect">
                                  <p:stCondLst>
                                    <p:cond delay="850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par>
                                <p:cTn id="49" presetID="27" presetClass="emph" presetSubtype="0" repeatCount="8000" fill="remove" grpId="1" nodeType="withEffect">
                                  <p:stCondLst>
                                    <p:cond delay="9000"/>
                                  </p:stCondLst>
                                  <p:childTnLst>
                                    <p:animClr clrSpc="rgb" dir="cw">
                                      <p:cBhvr override="childStyle">
                                        <p:cTn id="50" dur="250" autoRev="1" fill="remove"/>
                                        <p:tgtEl>
                                          <p:spTgt spid="110"/>
                                        </p:tgtEl>
                                        <p:attrNameLst>
                                          <p:attrName>style.color</p:attrName>
                                        </p:attrNameLst>
                                      </p:cBhvr>
                                      <p:to>
                                        <a:schemeClr val="bg1"/>
                                      </p:to>
                                    </p:animClr>
                                    <p:animClr clrSpc="rgb" dir="cw">
                                      <p:cBhvr>
                                        <p:cTn id="51" dur="250" autoRev="1" fill="remove"/>
                                        <p:tgtEl>
                                          <p:spTgt spid="110"/>
                                        </p:tgtEl>
                                        <p:attrNameLst>
                                          <p:attrName>fillcolor</p:attrName>
                                        </p:attrNameLst>
                                      </p:cBhvr>
                                      <p:to>
                                        <a:schemeClr val="bg1"/>
                                      </p:to>
                                    </p:animClr>
                                    <p:set>
                                      <p:cBhvr>
                                        <p:cTn id="52" dur="250" autoRev="1" fill="remove"/>
                                        <p:tgtEl>
                                          <p:spTgt spid="110"/>
                                        </p:tgtEl>
                                        <p:attrNameLst>
                                          <p:attrName>fill.type</p:attrName>
                                        </p:attrNameLst>
                                      </p:cBhvr>
                                      <p:to>
                                        <p:strVal val="solid"/>
                                      </p:to>
                                    </p:set>
                                    <p:set>
                                      <p:cBhvr>
                                        <p:cTn id="53" dur="250" autoRev="1" fill="remove"/>
                                        <p:tgtEl>
                                          <p:spTgt spid="110"/>
                                        </p:tgtEl>
                                        <p:attrNameLst>
                                          <p:attrName>fill.on</p:attrName>
                                        </p:attrNameLst>
                                      </p:cBhvr>
                                      <p:to>
                                        <p:strVal val="true"/>
                                      </p:to>
                                    </p:set>
                                  </p:childTnLst>
                                </p:cTn>
                              </p:par>
                              <p:par>
                                <p:cTn id="54" presetID="8" presetClass="emph" presetSubtype="0" fill="hold" grpId="2" nodeType="withEffect">
                                  <p:stCondLst>
                                    <p:cond delay="9000"/>
                                  </p:stCondLst>
                                  <p:childTnLst>
                                    <p:animRot by="21600000">
                                      <p:cBhvr>
                                        <p:cTn id="55" dur="4750" fill="hold"/>
                                        <p:tgtEl>
                                          <p:spTgt spid="110"/>
                                        </p:tgtEl>
                                        <p:attrNameLst>
                                          <p:attrName>r</p:attrName>
                                        </p:attrNameLst>
                                      </p:cBhvr>
                                    </p:animRot>
                                  </p:childTnLst>
                                </p:cTn>
                              </p:par>
                              <p:par>
                                <p:cTn id="56" presetID="53" presetClass="entr" presetSubtype="16" fill="hold" grpId="0" nodeType="withEffect">
                                  <p:stCondLst>
                                    <p:cond delay="9000"/>
                                  </p:stCondLst>
                                  <p:childTnLst>
                                    <p:set>
                                      <p:cBhvr>
                                        <p:cTn id="57" dur="1" fill="hold">
                                          <p:stCondLst>
                                            <p:cond delay="0"/>
                                          </p:stCondLst>
                                        </p:cTn>
                                        <p:tgtEl>
                                          <p:spTgt spid="111"/>
                                        </p:tgtEl>
                                        <p:attrNameLst>
                                          <p:attrName>style.visibility</p:attrName>
                                        </p:attrNameLst>
                                      </p:cBhvr>
                                      <p:to>
                                        <p:strVal val="visible"/>
                                      </p:to>
                                    </p:set>
                                    <p:anim calcmode="lin" valueType="num">
                                      <p:cBhvr>
                                        <p:cTn id="58" dur="500" fill="hold"/>
                                        <p:tgtEl>
                                          <p:spTgt spid="111"/>
                                        </p:tgtEl>
                                        <p:attrNameLst>
                                          <p:attrName>ppt_w</p:attrName>
                                        </p:attrNameLst>
                                      </p:cBhvr>
                                      <p:tavLst>
                                        <p:tav tm="0">
                                          <p:val>
                                            <p:fltVal val="0"/>
                                          </p:val>
                                        </p:tav>
                                        <p:tav tm="100000">
                                          <p:val>
                                            <p:strVal val="#ppt_w"/>
                                          </p:val>
                                        </p:tav>
                                      </p:tavLst>
                                    </p:anim>
                                    <p:anim calcmode="lin" valueType="num">
                                      <p:cBhvr>
                                        <p:cTn id="59" dur="500" fill="hold"/>
                                        <p:tgtEl>
                                          <p:spTgt spid="111"/>
                                        </p:tgtEl>
                                        <p:attrNameLst>
                                          <p:attrName>ppt_h</p:attrName>
                                        </p:attrNameLst>
                                      </p:cBhvr>
                                      <p:tavLst>
                                        <p:tav tm="0">
                                          <p:val>
                                            <p:fltVal val="0"/>
                                          </p:val>
                                        </p:tav>
                                        <p:tav tm="100000">
                                          <p:val>
                                            <p:strVal val="#ppt_h"/>
                                          </p:val>
                                        </p:tav>
                                      </p:tavLst>
                                    </p:anim>
                                    <p:animEffect transition="in" filter="fade">
                                      <p:cBhvr>
                                        <p:cTn id="60" dur="500"/>
                                        <p:tgtEl>
                                          <p:spTgt spid="111"/>
                                        </p:tgtEl>
                                      </p:cBhvr>
                                    </p:animEffect>
                                  </p:childTnLst>
                                </p:cTn>
                              </p:par>
                              <p:par>
                                <p:cTn id="61" presetID="27" presetClass="emph" presetSubtype="0" repeatCount="8000" fill="remove" grpId="1" nodeType="withEffect">
                                  <p:stCondLst>
                                    <p:cond delay="9500"/>
                                  </p:stCondLst>
                                  <p:childTnLst>
                                    <p:animClr clrSpc="rgb" dir="cw">
                                      <p:cBhvr override="childStyle">
                                        <p:cTn id="62" dur="250" autoRev="1" fill="remove"/>
                                        <p:tgtEl>
                                          <p:spTgt spid="111"/>
                                        </p:tgtEl>
                                        <p:attrNameLst>
                                          <p:attrName>style.color</p:attrName>
                                        </p:attrNameLst>
                                      </p:cBhvr>
                                      <p:to>
                                        <a:schemeClr val="bg1"/>
                                      </p:to>
                                    </p:animClr>
                                    <p:animClr clrSpc="rgb" dir="cw">
                                      <p:cBhvr>
                                        <p:cTn id="63" dur="250" autoRev="1" fill="remove"/>
                                        <p:tgtEl>
                                          <p:spTgt spid="111"/>
                                        </p:tgtEl>
                                        <p:attrNameLst>
                                          <p:attrName>fillcolor</p:attrName>
                                        </p:attrNameLst>
                                      </p:cBhvr>
                                      <p:to>
                                        <a:schemeClr val="bg1"/>
                                      </p:to>
                                    </p:animClr>
                                    <p:set>
                                      <p:cBhvr>
                                        <p:cTn id="64" dur="250" autoRev="1" fill="remove"/>
                                        <p:tgtEl>
                                          <p:spTgt spid="111"/>
                                        </p:tgtEl>
                                        <p:attrNameLst>
                                          <p:attrName>fill.type</p:attrName>
                                        </p:attrNameLst>
                                      </p:cBhvr>
                                      <p:to>
                                        <p:strVal val="solid"/>
                                      </p:to>
                                    </p:set>
                                    <p:set>
                                      <p:cBhvr>
                                        <p:cTn id="65" dur="250" autoRev="1" fill="remove"/>
                                        <p:tgtEl>
                                          <p:spTgt spid="111"/>
                                        </p:tgtEl>
                                        <p:attrNameLst>
                                          <p:attrName>fill.on</p:attrName>
                                        </p:attrNameLst>
                                      </p:cBhvr>
                                      <p:to>
                                        <p:strVal val="true"/>
                                      </p:to>
                                    </p:set>
                                  </p:childTnLst>
                                </p:cTn>
                              </p:par>
                              <p:par>
                                <p:cTn id="66" presetID="8" presetClass="emph" presetSubtype="0" fill="hold" grpId="2" nodeType="withEffect">
                                  <p:stCondLst>
                                    <p:cond delay="9500"/>
                                  </p:stCondLst>
                                  <p:childTnLst>
                                    <p:animRot by="-21600000">
                                      <p:cBhvr>
                                        <p:cTn id="67" dur="4500" fill="hold"/>
                                        <p:tgtEl>
                                          <p:spTgt spid="111"/>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strips(downLeft)">
                                      <p:cBhvr>
                                        <p:cTn id="72" dur="500"/>
                                        <p:tgtEl>
                                          <p:spTgt spid="10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strips(downLeft)">
                                      <p:cBhvr>
                                        <p:cTn id="77" dur="500"/>
                                        <p:tgtEl>
                                          <p:spTgt spid="107"/>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trips(downLeft)">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animBg="1"/>
      <p:bldP spid="59" grpId="0" animBg="1"/>
      <p:bldP spid="60" grpId="0" animBg="1"/>
      <p:bldP spid="61" grpId="0" animBg="1"/>
      <p:bldP spid="62" grpId="0" animBg="1"/>
      <p:bldP spid="63" grpId="0" animBg="1"/>
      <p:bldP spid="64" grpId="0" animBg="1"/>
      <p:bldP spid="110" grpId="0" animBg="1"/>
      <p:bldP spid="110" grpId="1" animBg="1"/>
      <p:bldP spid="110" grpId="2" animBg="1"/>
      <p:bldP spid="111" grpId="0" animBg="1"/>
      <p:bldP spid="111" grpId="1" animBg="1"/>
      <p:bldP spid="111"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2"/>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746898" y="2446093"/>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364368" y="3055690"/>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04632" y="4911213"/>
            <a:ext cx="1513663" cy="1077218"/>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Luyện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tập</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0" name="文本框 9"/>
          <p:cNvSpPr txBox="1"/>
          <p:nvPr/>
        </p:nvSpPr>
        <p:spPr>
          <a:xfrm>
            <a:off x="6634726" y="4354664"/>
            <a:ext cx="1892601" cy="1077218"/>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Củng</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cố</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a:t>
            </a:r>
          </a:p>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Vận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dụng</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1" name="文本框 10"/>
          <p:cNvSpPr txBox="1"/>
          <p:nvPr/>
        </p:nvSpPr>
        <p:spPr>
          <a:xfrm>
            <a:off x="892461" y="3731906"/>
            <a:ext cx="1810634" cy="2554545"/>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Tìm</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hiểu</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đặc</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điểm</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của</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văn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bản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biểu</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cảm</a:t>
            </a:r>
            <a:endParaRPr lang="zh-CN" altLang="en-US" sz="3200" b="1" dirty="0">
              <a:latin typeface="Times New Roman" pitchFamily="18" charset="0"/>
              <a:cs typeface="Times New Roman" pitchFamily="18" charset="0"/>
            </a:endParaRPr>
          </a:p>
        </p:txBody>
      </p:sp>
      <p:sp>
        <p:nvSpPr>
          <p:cNvPr id="12" name="文本框 11"/>
          <p:cNvSpPr txBox="1"/>
          <p:nvPr/>
        </p:nvSpPr>
        <p:spPr>
          <a:xfrm>
            <a:off x="9830509" y="4667617"/>
            <a:ext cx="1758717" cy="584775"/>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Dặn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dò</a:t>
            </a:r>
            <a:endParaRPr lang="en-US" altLang="zh-CN"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3" name="十字星 12"/>
          <p:cNvSpPr/>
          <p:nvPr/>
        </p:nvSpPr>
        <p:spPr>
          <a:xfrm>
            <a:off x="4928593"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ndParaRPr>
          </a:p>
        </p:txBody>
      </p:sp>
      <p:sp>
        <p:nvSpPr>
          <p:cNvPr id="14" name="十字星 13"/>
          <p:cNvSpPr/>
          <p:nvPr/>
        </p:nvSpPr>
        <p:spPr>
          <a:xfrm>
            <a:off x="7898920" y="2458028"/>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234394" y="2101417"/>
            <a:ext cx="1172591" cy="1179462"/>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6" y="4521472"/>
              <a:ext cx="620567" cy="584775"/>
            </a:xfrm>
            <a:prstGeom prst="rect">
              <a:avLst/>
            </a:prstGeom>
            <a:noFill/>
            <a:ln>
              <a:noFill/>
            </a:ln>
          </p:spPr>
          <p:txBody>
            <a:bodyPr wrap="square" rtlCol="0">
              <a:spAutoFit/>
            </a:bodyPr>
            <a:lstStyle/>
            <a:p>
              <a:pPr algn="ctr"/>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I.</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6"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557797" y="3349662"/>
              <a:ext cx="638316" cy="584775"/>
            </a:xfrm>
            <a:prstGeom prst="rect">
              <a:avLst/>
            </a:prstGeom>
            <a:noFill/>
            <a:ln>
              <a:noFill/>
            </a:ln>
          </p:spPr>
          <p:txBody>
            <a:bodyPr wrap="none" rtlCol="0">
              <a:spAutoFit/>
            </a:bodyPr>
            <a:lstStyle/>
            <a:p>
              <a:r>
                <a:rPr lang="en-US" altLang="zh-CN" sz="3200" dirty="0" smtClean="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II.</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6" y="2636878"/>
            <a:ext cx="1172591" cy="1179462"/>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797013" cy="584775"/>
            </a:xfrm>
            <a:prstGeom prst="rect">
              <a:avLst/>
            </a:prstGeom>
            <a:noFill/>
            <a:ln>
              <a:noFill/>
            </a:ln>
          </p:spPr>
          <p:txBody>
            <a:bodyPr wrap="none" rtlCol="0">
              <a:spAutoFit/>
            </a:bodyPr>
            <a:lstStyle/>
            <a:p>
              <a:r>
                <a:rPr lang="en-US" altLang="zh-CN" sz="3200" dirty="0" smtClean="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III.</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48" y="3098195"/>
            <a:ext cx="1172591" cy="1179462"/>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8" y="3143073"/>
              <a:ext cx="798617" cy="584775"/>
            </a:xfrm>
            <a:prstGeom prst="rect">
              <a:avLst/>
            </a:prstGeom>
            <a:noFill/>
            <a:ln>
              <a:noFill/>
            </a:ln>
          </p:spPr>
          <p:txBody>
            <a:bodyPr wrap="none" rtlCol="0">
              <a:spAutoFit/>
            </a:bodyPr>
            <a:lstStyle/>
            <a:p>
              <a:r>
                <a:rPr lang="en-US" altLang="zh-CN" sz="3200" dirty="0" smtClean="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IV.</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1" y="1906513"/>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rot="20953261">
            <a:off x="2208354"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63654" y="3158665"/>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667212" y="28826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394188" y="3237473"/>
            <a:ext cx="1251563" cy="292326"/>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481670" y="1309493"/>
            <a:ext cx="1616962" cy="830997"/>
          </a:xfrm>
          <a:prstGeom prst="rect">
            <a:avLst/>
          </a:prstGeom>
          <a:noFill/>
        </p:spPr>
        <p:txBody>
          <a:bodyPr wrap="square" rtlCol="0">
            <a:spAutoFit/>
          </a:bodyPr>
          <a:lstStyle/>
          <a:p>
            <a:pPr algn="dist"/>
            <a:r>
              <a:rPr lang="zh-CN" altLang="en-US" sz="4800" dirty="0">
                <a:solidFill>
                  <a:srgbClr val="FFFF00"/>
                </a:solidFill>
                <a:latin typeface="方正粗圆_GBK" panose="03000509000000000000" pitchFamily="65" charset="-122"/>
                <a:ea typeface="方正粗圆_GBK" panose="03000509000000000000" pitchFamily="65" charset="-122"/>
              </a:rPr>
              <a:t>目录</a:t>
            </a:r>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845734">
            <a:off x="4133066" y="1171555"/>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3"/>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22" presetClass="entr" presetSubtype="8" fill="hold" nodeType="withEffect">
                                  <p:stCondLst>
                                    <p:cond delay="97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31" presetClass="entr" presetSubtype="0" fill="hold" grpId="0" nodeType="withEffect">
                                  <p:stCondLst>
                                    <p:cond delay="1025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53" presetClass="entr" presetSubtype="16" fill="hold" nodeType="withEffect">
                                  <p:stCondLst>
                                    <p:cond delay="1125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grpId="0" nodeType="withEffect">
                                  <p:stCondLst>
                                    <p:cond delay="1175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par>
                                <p:cTn id="81" presetID="8" presetClass="emph" presetSubtype="0" fill="hold" grpId="1" nodeType="withEffect">
                                  <p:stCondLst>
                                    <p:cond delay="12250"/>
                                  </p:stCondLst>
                                  <p:childTnLst>
                                    <p:animRot by="10800000">
                                      <p:cBhvr>
                                        <p:cTn id="82" dur="7000" fill="hold"/>
                                        <p:tgtEl>
                                          <p:spTgt spid="6"/>
                                        </p:tgtEl>
                                        <p:attrNameLst>
                                          <p:attrName>r</p:attrName>
                                        </p:attrNameLst>
                                      </p:cBhvr>
                                    </p:animRot>
                                  </p:childTnLst>
                                </p:cTn>
                              </p:par>
                              <p:par>
                                <p:cTn id="83" presetID="22" presetClass="entr" presetSubtype="8" fill="hold" nodeType="withEffect">
                                  <p:stCondLst>
                                    <p:cond delay="1225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31" presetClass="entr" presetSubtype="0" fill="hold" grpId="0" nodeType="withEffect">
                                  <p:stCondLst>
                                    <p:cond delay="127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fltVal val="0"/>
                                          </p:val>
                                        </p:tav>
                                        <p:tav tm="100000">
                                          <p:val>
                                            <p:strVal val="#ppt_w"/>
                                          </p:val>
                                        </p:tav>
                                      </p:tavLst>
                                    </p:anim>
                                    <p:anim calcmode="lin" valueType="num">
                                      <p:cBhvr>
                                        <p:cTn id="89" dur="1000" fill="hold"/>
                                        <p:tgtEl>
                                          <p:spTgt spid="15"/>
                                        </p:tgtEl>
                                        <p:attrNameLst>
                                          <p:attrName>ppt_h</p:attrName>
                                        </p:attrNameLst>
                                      </p:cBhvr>
                                      <p:tavLst>
                                        <p:tav tm="0">
                                          <p:val>
                                            <p:fltVal val="0"/>
                                          </p:val>
                                        </p:tav>
                                        <p:tav tm="100000">
                                          <p:val>
                                            <p:strVal val="#ppt_h"/>
                                          </p:val>
                                        </p:tav>
                                      </p:tavLst>
                                    </p:anim>
                                    <p:anim calcmode="lin" valueType="num">
                                      <p:cBhvr>
                                        <p:cTn id="90" dur="1000" fill="hold"/>
                                        <p:tgtEl>
                                          <p:spTgt spid="15"/>
                                        </p:tgtEl>
                                        <p:attrNameLst>
                                          <p:attrName>style.rotation</p:attrName>
                                        </p:attrNameLst>
                                      </p:cBhvr>
                                      <p:tavLst>
                                        <p:tav tm="0">
                                          <p:val>
                                            <p:fltVal val="90"/>
                                          </p:val>
                                        </p:tav>
                                        <p:tav tm="100000">
                                          <p:val>
                                            <p:fltVal val="0"/>
                                          </p:val>
                                        </p:tav>
                                      </p:tavLst>
                                    </p:anim>
                                    <p:animEffect transition="in" filter="fade">
                                      <p:cBhvr>
                                        <p:cTn id="91" dur="1000"/>
                                        <p:tgtEl>
                                          <p:spTgt spid="15"/>
                                        </p:tgtEl>
                                      </p:cBhvr>
                                    </p:animEffect>
                                  </p:childTnLst>
                                </p:cTn>
                              </p:par>
                              <p:par>
                                <p:cTn id="92" presetID="53" presetClass="entr" presetSubtype="16" fill="hold" grpId="0" nodeType="withEffect">
                                  <p:stCondLst>
                                    <p:cond delay="1350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nodeType="withEffect">
                                  <p:stCondLst>
                                    <p:cond delay="1400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8" presetClass="emph" presetSubtype="0" fill="hold" grpId="1" nodeType="withEffect">
                                  <p:stCondLst>
                                    <p:cond delay="14250"/>
                                  </p:stCondLst>
                                  <p:childTnLst>
                                    <p:animRot by="5400000">
                                      <p:cBhvr>
                                        <p:cTn id="103" dur="4500" fill="hold"/>
                                        <p:tgtEl>
                                          <p:spTgt spid="31"/>
                                        </p:tgtEl>
                                        <p:attrNameLst>
                                          <p:attrName>r</p:attrName>
                                        </p:attrNameLst>
                                      </p:cBhvr>
                                    </p:animRot>
                                  </p:childTnLst>
                                </p:cTn>
                              </p:par>
                              <p:par>
                                <p:cTn id="104" presetID="42" presetClass="entr" presetSubtype="0" fill="hold" grpId="0" nodeType="withEffect">
                                  <p:stCondLst>
                                    <p:cond delay="1475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550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625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00"/>
                                        <p:tgtEl>
                                          <p:spTgt spid="10"/>
                                        </p:tgtEl>
                                      </p:cBhvr>
                                    </p:animEffect>
                                    <p:anim calcmode="lin" valueType="num">
                                      <p:cBhvr>
                                        <p:cTn id="117" dur="1000" fill="hold"/>
                                        <p:tgtEl>
                                          <p:spTgt spid="10"/>
                                        </p:tgtEl>
                                        <p:attrNameLst>
                                          <p:attrName>ppt_x</p:attrName>
                                        </p:attrNameLst>
                                      </p:cBhvr>
                                      <p:tavLst>
                                        <p:tav tm="0">
                                          <p:val>
                                            <p:strVal val="#ppt_x"/>
                                          </p:val>
                                        </p:tav>
                                        <p:tav tm="100000">
                                          <p:val>
                                            <p:strVal val="#ppt_x"/>
                                          </p:val>
                                        </p:tav>
                                      </p:tavLst>
                                    </p:anim>
                                    <p:anim calcmode="lin" valueType="num">
                                      <p:cBhvr>
                                        <p:cTn id="118" dur="1000" fill="hold"/>
                                        <p:tgtEl>
                                          <p:spTgt spid="1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1700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1000"/>
                                        <p:tgtEl>
                                          <p:spTgt spid="12"/>
                                        </p:tgtEl>
                                      </p:cBhvr>
                                    </p:animEffect>
                                    <p:anim calcmode="lin" valueType="num">
                                      <p:cBhvr>
                                        <p:cTn id="122" dur="1000" fill="hold"/>
                                        <p:tgtEl>
                                          <p:spTgt spid="12"/>
                                        </p:tgtEl>
                                        <p:attrNameLst>
                                          <p:attrName>ppt_x</p:attrName>
                                        </p:attrNameLst>
                                      </p:cBhvr>
                                      <p:tavLst>
                                        <p:tav tm="0">
                                          <p:val>
                                            <p:strVal val="#ppt_x"/>
                                          </p:val>
                                        </p:tav>
                                        <p:tav tm="100000">
                                          <p:val>
                                            <p:strVal val="#ppt_x"/>
                                          </p:val>
                                        </p:tav>
                                      </p:tavLst>
                                    </p:anim>
                                    <p:anim calcmode="lin" valueType="num">
                                      <p:cBhvr>
                                        <p:cTn id="1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4833257"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110230" y="1226561"/>
            <a:ext cx="2794113" cy="3824410"/>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901540" y="1030227"/>
            <a:ext cx="3206003" cy="416588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379240" y="3268460"/>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1408473" y="1590806"/>
            <a:ext cx="2623751" cy="1433341"/>
          </a:xfrm>
          <a:prstGeom prst="rect">
            <a:avLst/>
          </a:prstGeom>
        </p:spPr>
        <p:txBody>
          <a:bodyPr wrap="square">
            <a:spAutoFit/>
          </a:bodyPr>
          <a:lstStyle/>
          <a:p>
            <a:pPr>
              <a:lnSpc>
                <a:spcPct val="150000"/>
              </a:lnSpc>
            </a:pPr>
            <a:r>
              <a:rPr lang="en-US" altLang="zh-CN" sz="6600" dirty="0" err="1" smtClean="0">
                <a:latin typeface="Times New Roman" pitchFamily="18" charset="0"/>
                <a:ea typeface="微软雅黑" panose="020B0503020204020204" pitchFamily="34" charset="-122"/>
                <a:cs typeface="Times New Roman" pitchFamily="18" charset="0"/>
              </a:rPr>
              <a:t>Gợi</a:t>
            </a:r>
            <a:r>
              <a:rPr lang="en-US" altLang="zh-CN" sz="6600" dirty="0" smtClean="0">
                <a:latin typeface="Times New Roman" pitchFamily="18" charset="0"/>
                <a:ea typeface="微软雅黑" panose="020B0503020204020204" pitchFamily="34" charset="-122"/>
                <a:cs typeface="Times New Roman" pitchFamily="18" charset="0"/>
              </a:rPr>
              <a:t> ý</a:t>
            </a:r>
            <a:endParaRPr lang="zh-CN" altLang="en-US" sz="6600" dirty="0">
              <a:latin typeface="Times New Roman" pitchFamily="18" charset="0"/>
              <a:ea typeface="微软雅黑" panose="020B0503020204020204" pitchFamily="34" charset="-122"/>
              <a:cs typeface="Times New Roman" pitchFamily="18" charset="0"/>
            </a:endParaRPr>
          </a:p>
        </p:txBody>
      </p:sp>
      <p:grpSp>
        <p:nvGrpSpPr>
          <p:cNvPr id="57" name="组合 56"/>
          <p:cNvGrpSpPr/>
          <p:nvPr/>
        </p:nvGrpSpPr>
        <p:grpSpPr>
          <a:xfrm>
            <a:off x="187732" y="2542009"/>
            <a:ext cx="1365297" cy="897878"/>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1250777" y="5778500"/>
            <a:ext cx="6054810" cy="1079500"/>
          </a:xfrm>
          <a:prstGeom prst="rect">
            <a:avLst/>
          </a:prstGeom>
        </p:spPr>
      </p:pic>
      <p:grpSp>
        <p:nvGrpSpPr>
          <p:cNvPr id="77" name="组合 76"/>
          <p:cNvGrpSpPr/>
          <p:nvPr/>
        </p:nvGrpSpPr>
        <p:grpSpPr>
          <a:xfrm rot="19652793">
            <a:off x="3717626" y="2049293"/>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3016465" y="1004948"/>
            <a:ext cx="609094" cy="597894"/>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3322335" y="4220133"/>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3838543" y="3274694"/>
            <a:ext cx="577446"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289824" y="599657"/>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0"/>
            <a:ext cx="1693827" cy="914007"/>
            <a:chOff x="1529791" y="743429"/>
            <a:chExt cx="1693827" cy="914007"/>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14944757" flipV="1">
              <a:off x="2569214" y="412042"/>
              <a:ext cx="323017" cy="98579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292" name="Picture 4" descr="Káº¿t quáº£ hÃ¬nh áº£nh cho hoa"/>
          <p:cNvPicPr>
            <a:picLocks noChangeAspect="1" noChangeArrowheads="1"/>
          </p:cNvPicPr>
          <p:nvPr/>
        </p:nvPicPr>
        <p:blipFill>
          <a:blip r:embed="rId4"/>
          <a:srcRect r="17688"/>
          <a:stretch>
            <a:fillRect/>
          </a:stretch>
        </p:blipFill>
        <p:spPr bwMode="auto">
          <a:xfrm>
            <a:off x="7224033" y="2229069"/>
            <a:ext cx="2718253" cy="2573119"/>
          </a:xfrm>
          <a:prstGeom prst="rect">
            <a:avLst/>
          </a:prstGeom>
          <a:noFill/>
        </p:spPr>
      </p:pic>
      <p:cxnSp>
        <p:nvCxnSpPr>
          <p:cNvPr id="119" name="Straight Arrow Connector 118"/>
          <p:cNvCxnSpPr>
            <a:stCxn id="12292" idx="0"/>
            <a:endCxn id="121" idx="2"/>
          </p:cNvCxnSpPr>
          <p:nvPr/>
        </p:nvCxnSpPr>
        <p:spPr>
          <a:xfrm rot="16200000" flipV="1">
            <a:off x="8110342" y="1756250"/>
            <a:ext cx="944108" cy="15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7431316" y="638630"/>
            <a:ext cx="2300630"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Phẩm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chất</a:t>
            </a:r>
            <a:endParaRPr lang="en-US" sz="3600" b="1" dirty="0">
              <a:latin typeface="Times New Roman" pitchFamily="18" charset="0"/>
              <a:cs typeface="Times New Roman" pitchFamily="18" charset="0"/>
            </a:endParaRPr>
          </a:p>
        </p:txBody>
      </p:sp>
      <p:cxnSp>
        <p:nvCxnSpPr>
          <p:cNvPr id="124" name="Straight Arrow Connector 123"/>
          <p:cNvCxnSpPr>
            <a:stCxn id="12292" idx="1"/>
            <a:endCxn id="125" idx="2"/>
          </p:cNvCxnSpPr>
          <p:nvPr/>
        </p:nvCxnSpPr>
        <p:spPr>
          <a:xfrm rot="10800000" flipV="1">
            <a:off x="6139827" y="3515628"/>
            <a:ext cx="1084206" cy="79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6200000">
            <a:off x="4897179" y="3200401"/>
            <a:ext cx="1838965"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p:txBody>
      </p:sp>
      <p:cxnSp>
        <p:nvCxnSpPr>
          <p:cNvPr id="130" name="Straight Arrow Connector 129"/>
          <p:cNvCxnSpPr>
            <a:stCxn id="12292" idx="3"/>
            <a:endCxn id="131" idx="2"/>
          </p:cNvCxnSpPr>
          <p:nvPr/>
        </p:nvCxnSpPr>
        <p:spPr>
          <a:xfrm flipV="1">
            <a:off x="9942286" y="3501795"/>
            <a:ext cx="1088412" cy="138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5400000">
            <a:off x="9989547" y="3178629"/>
            <a:ext cx="2728632"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Hương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thơm</a:t>
            </a:r>
            <a:endParaRPr lang="en-US" sz="3600" b="1" dirty="0">
              <a:latin typeface="Times New Roman" pitchFamily="18" charset="0"/>
              <a:cs typeface="Times New Roman" pitchFamily="18" charset="0"/>
            </a:endParaRPr>
          </a:p>
        </p:txBody>
      </p:sp>
      <p:cxnSp>
        <p:nvCxnSpPr>
          <p:cNvPr id="136" name="Straight Arrow Connector 135"/>
          <p:cNvCxnSpPr>
            <a:stCxn id="12292" idx="2"/>
            <a:endCxn id="137" idx="0"/>
          </p:cNvCxnSpPr>
          <p:nvPr/>
        </p:nvCxnSpPr>
        <p:spPr>
          <a:xfrm rot="5400000">
            <a:off x="8120997" y="5263721"/>
            <a:ext cx="923696" cy="6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714342" y="5725884"/>
            <a:ext cx="1736373"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Ý </a:t>
            </a:r>
            <a:r>
              <a:rPr lang="en-US" sz="3600" b="1" dirty="0" err="1" smtClean="0">
                <a:latin typeface="Times New Roman" pitchFamily="18" charset="0"/>
                <a:cs typeface="Times New Roman" pitchFamily="18" charset="0"/>
              </a:rPr>
              <a:t>nghĩa</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5476716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22" presetClass="entr" presetSubtype="1" fill="hold" grpId="0" nodeType="withEffect">
                                  <p:stCondLst>
                                    <p:cond delay="725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1250"/>
                                        <p:tgtEl>
                                          <p:spTgt spid="55"/>
                                        </p:tgtEl>
                                      </p:cBhvr>
                                    </p:animEffect>
                                  </p:childTnLst>
                                </p:cTn>
                              </p:par>
                              <p:par>
                                <p:cTn id="44" presetID="53" presetClass="entr" presetSubtype="16" fill="hold" nodeType="withEffect">
                                  <p:stCondLst>
                                    <p:cond delay="8500"/>
                                  </p:stCondLst>
                                  <p:childTnLst>
                                    <p:set>
                                      <p:cBhvr>
                                        <p:cTn id="45" dur="1" fill="hold">
                                          <p:stCondLst>
                                            <p:cond delay="0"/>
                                          </p:stCondLst>
                                        </p:cTn>
                                        <p:tgtEl>
                                          <p:spTgt spid="82"/>
                                        </p:tgtEl>
                                        <p:attrNameLst>
                                          <p:attrName>style.visibility</p:attrName>
                                        </p:attrNameLst>
                                      </p:cBhvr>
                                      <p:to>
                                        <p:strVal val="visible"/>
                                      </p:to>
                                    </p:set>
                                    <p:anim calcmode="lin" valueType="num">
                                      <p:cBhvr>
                                        <p:cTn id="46" dur="500" fill="hold"/>
                                        <p:tgtEl>
                                          <p:spTgt spid="82"/>
                                        </p:tgtEl>
                                        <p:attrNameLst>
                                          <p:attrName>ppt_w</p:attrName>
                                        </p:attrNameLst>
                                      </p:cBhvr>
                                      <p:tavLst>
                                        <p:tav tm="0">
                                          <p:val>
                                            <p:fltVal val="0"/>
                                          </p:val>
                                        </p:tav>
                                        <p:tav tm="100000">
                                          <p:val>
                                            <p:strVal val="#ppt_w"/>
                                          </p:val>
                                        </p:tav>
                                      </p:tavLst>
                                    </p:anim>
                                    <p:anim calcmode="lin" valueType="num">
                                      <p:cBhvr>
                                        <p:cTn id="47" dur="500" fill="hold"/>
                                        <p:tgtEl>
                                          <p:spTgt spid="82"/>
                                        </p:tgtEl>
                                        <p:attrNameLst>
                                          <p:attrName>ppt_h</p:attrName>
                                        </p:attrNameLst>
                                      </p:cBhvr>
                                      <p:tavLst>
                                        <p:tav tm="0">
                                          <p:val>
                                            <p:fltVal val="0"/>
                                          </p:val>
                                        </p:tav>
                                        <p:tav tm="100000">
                                          <p:val>
                                            <p:strVal val="#ppt_h"/>
                                          </p:val>
                                        </p:tav>
                                      </p:tavLst>
                                    </p:anim>
                                    <p:animEffect transition="in" filter="fade">
                                      <p:cBhvr>
                                        <p:cTn id="48" dur="500"/>
                                        <p:tgtEl>
                                          <p:spTgt spid="82"/>
                                        </p:tgtEl>
                                      </p:cBhvr>
                                    </p:animEffect>
                                  </p:childTnLst>
                                </p:cTn>
                              </p:par>
                              <p:par>
                                <p:cTn id="49" presetID="53" presetClass="entr" presetSubtype="16" fill="hold" nodeType="withEffect">
                                  <p:stCondLst>
                                    <p:cond delay="900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par>
                                <p:cTn id="54" presetID="53" presetClass="entr" presetSubtype="16" fill="hold" nodeType="withEffect">
                                  <p:stCondLst>
                                    <p:cond delay="9500"/>
                                  </p:stCondLst>
                                  <p:childTnLst>
                                    <p:set>
                                      <p:cBhvr>
                                        <p:cTn id="55" dur="1" fill="hold">
                                          <p:stCondLst>
                                            <p:cond delay="0"/>
                                          </p:stCondLst>
                                        </p:cTn>
                                        <p:tgtEl>
                                          <p:spTgt spid="94"/>
                                        </p:tgtEl>
                                        <p:attrNameLst>
                                          <p:attrName>style.visibility</p:attrName>
                                        </p:attrNameLst>
                                      </p:cBhvr>
                                      <p:to>
                                        <p:strVal val="visible"/>
                                      </p:to>
                                    </p:set>
                                    <p:anim calcmode="lin" valueType="num">
                                      <p:cBhvr>
                                        <p:cTn id="56" dur="500" fill="hold"/>
                                        <p:tgtEl>
                                          <p:spTgt spid="94"/>
                                        </p:tgtEl>
                                        <p:attrNameLst>
                                          <p:attrName>ppt_w</p:attrName>
                                        </p:attrNameLst>
                                      </p:cBhvr>
                                      <p:tavLst>
                                        <p:tav tm="0">
                                          <p:val>
                                            <p:fltVal val="0"/>
                                          </p:val>
                                        </p:tav>
                                        <p:tav tm="100000">
                                          <p:val>
                                            <p:strVal val="#ppt_w"/>
                                          </p:val>
                                        </p:tav>
                                      </p:tavLst>
                                    </p:anim>
                                    <p:anim calcmode="lin" valueType="num">
                                      <p:cBhvr>
                                        <p:cTn id="57" dur="500" fill="hold"/>
                                        <p:tgtEl>
                                          <p:spTgt spid="94"/>
                                        </p:tgtEl>
                                        <p:attrNameLst>
                                          <p:attrName>ppt_h</p:attrName>
                                        </p:attrNameLst>
                                      </p:cBhvr>
                                      <p:tavLst>
                                        <p:tav tm="0">
                                          <p:val>
                                            <p:fltVal val="0"/>
                                          </p:val>
                                        </p:tav>
                                        <p:tav tm="100000">
                                          <p:val>
                                            <p:strVal val="#ppt_h"/>
                                          </p:val>
                                        </p:tav>
                                      </p:tavLst>
                                    </p:anim>
                                    <p:animEffect transition="in" filter="fade">
                                      <p:cBhvr>
                                        <p:cTn id="58" dur="500"/>
                                        <p:tgtEl>
                                          <p:spTgt spid="94"/>
                                        </p:tgtEl>
                                      </p:cBhvr>
                                    </p:animEffect>
                                  </p:childTnLst>
                                </p:cTn>
                              </p:par>
                              <p:par>
                                <p:cTn id="59" presetID="53" presetClass="entr" presetSubtype="16" fill="hold" nodeType="withEffect">
                                  <p:stCondLst>
                                    <p:cond delay="10000"/>
                                  </p:stCondLst>
                                  <p:childTnLst>
                                    <p:set>
                                      <p:cBhvr>
                                        <p:cTn id="60" dur="1" fill="hold">
                                          <p:stCondLst>
                                            <p:cond delay="0"/>
                                          </p:stCondLst>
                                        </p:cTn>
                                        <p:tgtEl>
                                          <p:spTgt spid="88"/>
                                        </p:tgtEl>
                                        <p:attrNameLst>
                                          <p:attrName>style.visibility</p:attrName>
                                        </p:attrNameLst>
                                      </p:cBhvr>
                                      <p:to>
                                        <p:strVal val="visible"/>
                                      </p:to>
                                    </p:set>
                                    <p:anim calcmode="lin" valueType="num">
                                      <p:cBhvr>
                                        <p:cTn id="61" dur="500" fill="hold"/>
                                        <p:tgtEl>
                                          <p:spTgt spid="88"/>
                                        </p:tgtEl>
                                        <p:attrNameLst>
                                          <p:attrName>ppt_w</p:attrName>
                                        </p:attrNameLst>
                                      </p:cBhvr>
                                      <p:tavLst>
                                        <p:tav tm="0">
                                          <p:val>
                                            <p:fltVal val="0"/>
                                          </p:val>
                                        </p:tav>
                                        <p:tav tm="100000">
                                          <p:val>
                                            <p:strVal val="#ppt_w"/>
                                          </p:val>
                                        </p:tav>
                                      </p:tavLst>
                                    </p:anim>
                                    <p:anim calcmode="lin" valueType="num">
                                      <p:cBhvr>
                                        <p:cTn id="62" dur="500" fill="hold"/>
                                        <p:tgtEl>
                                          <p:spTgt spid="88"/>
                                        </p:tgtEl>
                                        <p:attrNameLst>
                                          <p:attrName>ppt_h</p:attrName>
                                        </p:attrNameLst>
                                      </p:cBhvr>
                                      <p:tavLst>
                                        <p:tav tm="0">
                                          <p:val>
                                            <p:fltVal val="0"/>
                                          </p:val>
                                        </p:tav>
                                        <p:tav tm="100000">
                                          <p:val>
                                            <p:strVal val="#ppt_h"/>
                                          </p:val>
                                        </p:tav>
                                      </p:tavLst>
                                    </p:anim>
                                    <p:animEffect transition="in" filter="fade">
                                      <p:cBhvr>
                                        <p:cTn id="63" dur="500"/>
                                        <p:tgtEl>
                                          <p:spTgt spid="88"/>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2292"/>
                                        </p:tgtEl>
                                        <p:attrNameLst>
                                          <p:attrName>style.visibility</p:attrName>
                                        </p:attrNameLst>
                                      </p:cBhvr>
                                      <p:to>
                                        <p:strVal val="visible"/>
                                      </p:to>
                                    </p:set>
                                    <p:animEffect transition="in" filter="diamond(in)">
                                      <p:cBhvr>
                                        <p:cTn id="68" dur="2000"/>
                                        <p:tgtEl>
                                          <p:spTgt spid="1229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inHorizontal)">
                                      <p:cBhvr>
                                        <p:cTn id="73" dur="500"/>
                                        <p:tgtEl>
                                          <p:spTgt spid="124"/>
                                        </p:tgtEl>
                                      </p:cBhvr>
                                    </p:animEffect>
                                  </p:childTnLst>
                                </p:cTn>
                              </p:par>
                              <p:par>
                                <p:cTn id="74" presetID="16" presetClass="entr" presetSubtype="26"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arn(inHorizontal)">
                                      <p:cBhvr>
                                        <p:cTn id="76" dur="500"/>
                                        <p:tgtEl>
                                          <p:spTgt spid="12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barn(inHorizontal)">
                                      <p:cBhvr>
                                        <p:cTn id="81" dur="500"/>
                                        <p:tgtEl>
                                          <p:spTgt spid="119"/>
                                        </p:tgtEl>
                                      </p:cBhvr>
                                    </p:animEffect>
                                  </p:childTnLst>
                                </p:cTn>
                              </p:par>
                              <p:par>
                                <p:cTn id="82" presetID="16" presetClass="entr" presetSubtype="26" fill="hold" grpId="0" nodeType="with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barn(inHorizontal)">
                                      <p:cBhvr>
                                        <p:cTn id="84" dur="500"/>
                                        <p:tgtEl>
                                          <p:spTgt spid="12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6" fill="hold" nodeType="click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barn(inHorizontal)">
                                      <p:cBhvr>
                                        <p:cTn id="89" dur="500"/>
                                        <p:tgtEl>
                                          <p:spTgt spid="130"/>
                                        </p:tgtEl>
                                      </p:cBhvr>
                                    </p:animEffect>
                                  </p:childTnLst>
                                </p:cTn>
                              </p:par>
                              <p:par>
                                <p:cTn id="90" presetID="16" presetClass="entr" presetSubtype="26"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Horizontal)">
                                      <p:cBhvr>
                                        <p:cTn id="92" dur="500"/>
                                        <p:tgtEl>
                                          <p:spTgt spid="13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nodeType="click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inHorizontal)">
                                      <p:cBhvr>
                                        <p:cTn id="97" dur="500"/>
                                        <p:tgtEl>
                                          <p:spTgt spid="136"/>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Horizontal)">
                                      <p:cBhvr>
                                        <p:cTn id="10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55" grpId="0"/>
      <p:bldP spid="121" grpId="0"/>
      <p:bldP spid="125" grpId="0"/>
      <p:bldP spid="131"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4309130" y="358469"/>
            <a:ext cx="6402413" cy="3631763"/>
          </a:xfrm>
          <a:prstGeom prst="rect">
            <a:avLst/>
          </a:prstGeom>
          <a:noFill/>
        </p:spPr>
        <p:txBody>
          <a:bodyPr wrap="square" rtlCol="0">
            <a:spAutoFit/>
          </a:bodyPr>
          <a:lstStyle/>
          <a:p>
            <a:pPr algn="ct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Tạm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biệt</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các</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em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a:t>
            </a:r>
            <a:endParaRPr lang="zh-CN" altLang="en-US" sz="11500" b="1" dirty="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8"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8" name="组合 77"/>
          <p:cNvGrpSpPr/>
          <p:nvPr/>
        </p:nvGrpSpPr>
        <p:grpSpPr>
          <a:xfrm rot="920444">
            <a:off x="3180888" y="3338018"/>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2" presetClass="entr" presetSubtype="8" fill="hold" grpId="0" nodeType="withEffect">
                                  <p:stCondLst>
                                    <p:cond delay="4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250"/>
                                        <p:tgtEl>
                                          <p:spTgt spid="2"/>
                                        </p:tgtEl>
                                      </p:cBhvr>
                                    </p:animEffect>
                                  </p:childTnLst>
                                </p:cTn>
                              </p:par>
                              <p:par>
                                <p:cTn id="21" presetID="2" presetClass="entr" presetSubtype="4" fill="hold" nodeType="withEffect">
                                  <p:stCondLst>
                                    <p:cond delay="7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875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par>
                                <p:cTn id="28" presetID="53" presetClass="entr" presetSubtype="16" fill="hold" nodeType="withEffect">
                                  <p:stCondLst>
                                    <p:cond delay="9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22" presetClass="entr" presetSubtype="4" fill="hold" grpId="0" nodeType="withEffect">
                                  <p:stCondLst>
                                    <p:cond delay="9000"/>
                                  </p:stCondLst>
                                  <p:childTnLst>
                                    <p:set>
                                      <p:cBhvr>
                                        <p:cTn id="34" dur="1" fill="hold">
                                          <p:stCondLst>
                                            <p:cond delay="0"/>
                                          </p:stCondLst>
                                        </p:cTn>
                                        <p:tgtEl>
                                          <p:spTgt spid="86"/>
                                        </p:tgtEl>
                                        <p:attrNameLst>
                                          <p:attrName>style.visibility</p:attrName>
                                        </p:attrNameLst>
                                      </p:cBhvr>
                                      <p:to>
                                        <p:strVal val="visible"/>
                                      </p:to>
                                    </p:set>
                                    <p:animEffect transition="in" filter="wipe(down)">
                                      <p:cBhvr>
                                        <p:cTn id="35" dur="500"/>
                                        <p:tgtEl>
                                          <p:spTgt spid="86"/>
                                        </p:tgtEl>
                                      </p:cBhvr>
                                    </p:animEffect>
                                  </p:childTnLst>
                                </p:cTn>
                              </p:par>
                              <p:par>
                                <p:cTn id="36" presetID="53" presetClass="entr" presetSubtype="16" fill="hold" nodeType="withEffect">
                                  <p:stCondLst>
                                    <p:cond delay="9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22" presetClass="entr" presetSubtype="4" fill="hold" grpId="0" nodeType="withEffect">
                                  <p:stCondLst>
                                    <p:cond delay="9500"/>
                                  </p:stCondLst>
                                  <p:childTnLst>
                                    <p:set>
                                      <p:cBhvr>
                                        <p:cTn id="42" dur="1" fill="hold">
                                          <p:stCondLst>
                                            <p:cond delay="0"/>
                                          </p:stCondLst>
                                        </p:cTn>
                                        <p:tgtEl>
                                          <p:spTgt spid="85"/>
                                        </p:tgtEl>
                                        <p:attrNameLst>
                                          <p:attrName>style.visibility</p:attrName>
                                        </p:attrNameLst>
                                      </p:cBhvr>
                                      <p:to>
                                        <p:strVal val="visible"/>
                                      </p:to>
                                    </p:set>
                                    <p:animEffect transition="in" filter="wipe(down)">
                                      <p:cBhvr>
                                        <p:cTn id="43" dur="500"/>
                                        <p:tgtEl>
                                          <p:spTgt spid="85"/>
                                        </p:tgtEl>
                                      </p:cBhvr>
                                    </p:animEffect>
                                  </p:childTnLst>
                                </p:cTn>
                              </p:par>
                              <p:par>
                                <p:cTn id="44" presetID="53" presetClass="entr" presetSubtype="16" fill="hold" nodeType="withEffect">
                                  <p:stCondLst>
                                    <p:cond delay="100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6" presetClass="emph" presetSubtype="0" fill="hold" grpId="1" nodeType="withEffect">
                                  <p:stCondLst>
                                    <p:cond delay="10500"/>
                                  </p:stCondLst>
                                  <p:childTnLst>
                                    <p:animEffect transition="out" filter="fade">
                                      <p:cBhvr>
                                        <p:cTn id="50" dur="750" tmFilter="0, 0; .2, .5; .8, .5; 1, 0"/>
                                        <p:tgtEl>
                                          <p:spTgt spid="2"/>
                                        </p:tgtEl>
                                      </p:cBhvr>
                                    </p:animEffect>
                                    <p:animScale>
                                      <p:cBhvr>
                                        <p:cTn id="51" dur="375" autoRev="1" fill="hold"/>
                                        <p:tgtEl>
                                          <p:spTgt spid="2"/>
                                        </p:tgtEl>
                                      </p:cBhvr>
                                      <p:by x="105000" y="105000"/>
                                    </p:animScale>
                                  </p:childTnLst>
                                </p:cTn>
                              </p:par>
                              <p:par>
                                <p:cTn id="52" presetID="53" presetClass="entr" presetSubtype="16" fill="hold" nodeType="withEffect">
                                  <p:stCondLst>
                                    <p:cond delay="112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8" presetClass="emph" presetSubtype="0" fill="hold" nodeType="withEffect">
                                  <p:stCondLst>
                                    <p:cond delay="11750"/>
                                  </p:stCondLst>
                                  <p:childTnLst>
                                    <p:animRot by="10800000">
                                      <p:cBhvr>
                                        <p:cTn id="58"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sp>
        <p:nvSpPr>
          <p:cNvPr id="2" name="矩形 1"/>
          <p:cNvSpPr/>
          <p:nvPr/>
        </p:nvSpPr>
        <p:spPr>
          <a:xfrm>
            <a:off x="2707330" y="1904615"/>
            <a:ext cx="6893869" cy="3139321"/>
          </a:xfrm>
          <a:prstGeom prst="rect">
            <a:avLst/>
          </a:prstGeom>
        </p:spPr>
        <p:txBody>
          <a:bodyPr wrap="square">
            <a:spAutoFit/>
          </a:bodyPr>
          <a:lstStyle/>
          <a:p>
            <a:pPr algn="ct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Tìm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hiểu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đặc</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điểm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của</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văn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bản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cảm</a:t>
            </a:r>
            <a:endParaRPr lang="zh-CN" altLang="en-US" sz="66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3879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 presetClass="entr" presetSubtype="4" fill="hold" nodeType="withEffect">
                                  <p:stCondLst>
                                    <p:cond delay="800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1500" fill="hold"/>
                                        <p:tgtEl>
                                          <p:spTgt spid="86"/>
                                        </p:tgtEl>
                                        <p:attrNameLst>
                                          <p:attrName>ppt_x</p:attrName>
                                        </p:attrNameLst>
                                      </p:cBhvr>
                                      <p:tavLst>
                                        <p:tav tm="0">
                                          <p:val>
                                            <p:strVal val="#ppt_x"/>
                                          </p:val>
                                        </p:tav>
                                        <p:tav tm="100000">
                                          <p:val>
                                            <p:strVal val="#ppt_x"/>
                                          </p:val>
                                        </p:tav>
                                      </p:tavLst>
                                    </p:anim>
                                    <p:anim calcmode="lin" valueType="num">
                                      <p:cBhvr additive="base">
                                        <p:cTn id="36" dur="1500" fill="hold"/>
                                        <p:tgtEl>
                                          <p:spTgt spid="86"/>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92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53" presetClass="entr" presetSubtype="16" fill="hold" nodeType="withEffect">
                                  <p:stCondLst>
                                    <p:cond delay="1025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10" presetClass="entr" presetSubtype="0" fill="hold" nodeType="withEffect">
                                  <p:stCondLst>
                                    <p:cond delay="1075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10" presetClass="entr" presetSubtype="0" fill="hold" nodeType="withEffect">
                                  <p:stCondLst>
                                    <p:cond delay="1125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23938" y="4190494"/>
            <a:ext cx="827183" cy="586202"/>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39"/>
            <p:cNvSpPr txBox="1"/>
            <p:nvPr/>
          </p:nvSpPr>
          <p:spPr>
            <a:xfrm rot="177787">
              <a:off x="10208941" y="2172836"/>
              <a:ext cx="722068"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7" name="组合 16"/>
          <p:cNvGrpSpPr/>
          <p:nvPr/>
        </p:nvGrpSpPr>
        <p:grpSpPr>
          <a:xfrm>
            <a:off x="507241" y="2363338"/>
            <a:ext cx="952569" cy="587263"/>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9"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544922" y="3333171"/>
            <a:ext cx="936820" cy="581642"/>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1"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285783" y="102195"/>
            <a:ext cx="1319733" cy="1850066"/>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1058673" y="917189"/>
              <a:ext cx="1180011" cy="1839195"/>
            </a:xfrm>
            <a:prstGeom prst="rect">
              <a:avLst/>
            </a:prstGeom>
            <a:noFill/>
          </p:spPr>
          <p:txBody>
            <a:bodyPr wrap="none" rtlCol="0">
              <a:spAutoFit/>
            </a:bodyPr>
            <a:lstStyle/>
            <a:p>
              <a:pPr algn="ctr"/>
              <a:r>
                <a:rPr lang="en-US" altLang="zh-CN" sz="3600" b="1" dirty="0" err="1" smtClean="0">
                  <a:solidFill>
                    <a:srgbClr val="9FB70D"/>
                  </a:solidFill>
                  <a:latin typeface="微软雅黑" panose="020B0503020204020204" pitchFamily="34" charset="-122"/>
                  <a:ea typeface="微软雅黑" panose="020B0503020204020204" pitchFamily="34" charset="-122"/>
                </a:rPr>
                <a:t>Ví</a:t>
              </a:r>
              <a:r>
                <a:rPr lang="en-US" altLang="zh-CN" sz="3600" b="1" dirty="0" smtClean="0">
                  <a:solidFill>
                    <a:srgbClr val="9FB70D"/>
                  </a:solidFill>
                  <a:latin typeface="微软雅黑" panose="020B0503020204020204" pitchFamily="34" charset="-122"/>
                  <a:ea typeface="微软雅黑" panose="020B0503020204020204" pitchFamily="34" charset="-122"/>
                </a:rPr>
                <a:t> </a:t>
              </a:r>
            </a:p>
            <a:p>
              <a:pPr algn="ctr"/>
              <a:r>
                <a:rPr lang="en-US" altLang="zh-CN" sz="3600" b="1" dirty="0" err="1" smtClean="0">
                  <a:solidFill>
                    <a:srgbClr val="9FB70D"/>
                  </a:solidFill>
                  <a:latin typeface="微软雅黑" panose="020B0503020204020204" pitchFamily="34" charset="-122"/>
                  <a:ea typeface="微软雅黑" panose="020B0503020204020204" pitchFamily="34" charset="-122"/>
                </a:rPr>
                <a:t>dụ</a:t>
              </a:r>
              <a:endParaRPr lang="zh-CN" altLang="en-US" sz="3600" b="1" dirty="0">
                <a:solidFill>
                  <a:srgbClr val="9FB70D"/>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flipH="1">
            <a:off x="1013065" y="1300160"/>
            <a:ext cx="1308325" cy="800944"/>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2975207" y="531628"/>
            <a:ext cx="6223378" cy="156966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(SGK – tr84 + 85)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(5 </a:t>
            </a:r>
            <a:r>
              <a:rPr lang="en-US" sz="3200" dirty="0" err="1" smtClean="0">
                <a:latin typeface="Times New Roman" pitchFamily="18" charset="0"/>
                <a:cs typeface="Times New Roman" pitchFamily="18" charset="0"/>
              </a:rPr>
              <a:t>phút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2" name="Rectangle 51"/>
          <p:cNvSpPr/>
          <p:nvPr/>
        </p:nvSpPr>
        <p:spPr>
          <a:xfrm>
            <a:off x="2010763" y="2546266"/>
            <a:ext cx="8552597" cy="584775"/>
          </a:xfrm>
          <a:prstGeom prst="rect">
            <a:avLst/>
          </a:prstGeom>
        </p:spPr>
        <p:txBody>
          <a:bodyPr wrap="square">
            <a:spAutoFit/>
          </a:bodyPr>
          <a:lstStyle/>
          <a:p>
            <a:r>
              <a:rPr lang="vi-VN" sz="3200" dirty="0" smtClean="0">
                <a:latin typeface="+mj-lt"/>
              </a:rPr>
              <a:t>Bài văn “ Tấm gương” </a:t>
            </a:r>
            <a:r>
              <a:rPr lang="en-US" sz="3200" dirty="0" smtClean="0">
                <a:latin typeface="+mj-lt"/>
              </a:rPr>
              <a:t> </a:t>
            </a:r>
            <a:r>
              <a:rPr lang="vi-VN" sz="3200" dirty="0" smtClean="0">
                <a:latin typeface="+mj-lt"/>
              </a:rPr>
              <a:t>biểu đạt tình cảm gì?</a:t>
            </a:r>
            <a:endParaRPr lang="en-US" sz="3200" dirty="0">
              <a:latin typeface="+mj-lt"/>
            </a:endParaRPr>
          </a:p>
        </p:txBody>
      </p:sp>
      <p:sp>
        <p:nvSpPr>
          <p:cNvPr id="53" name="Rectangle 52"/>
          <p:cNvSpPr/>
          <p:nvPr/>
        </p:nvSpPr>
        <p:spPr>
          <a:xfrm>
            <a:off x="1972095" y="3285513"/>
            <a:ext cx="9492018" cy="584775"/>
          </a:xfrm>
          <a:prstGeom prst="rect">
            <a:avLst/>
          </a:prstGeom>
        </p:spPr>
        <p:txBody>
          <a:bodyPr wrap="square">
            <a:spAutoFit/>
          </a:bodyPr>
          <a:lstStyle/>
          <a:p>
            <a:r>
              <a:rPr lang="en-US" sz="3200" dirty="0" err="1" smtClean="0">
                <a:latin typeface="Times New Roman" pitchFamily="18" charset="0"/>
                <a:cs typeface="Times New Roman" pitchFamily="18" charset="0"/>
              </a:rPr>
              <a:t>Để</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4"/>
          <a:stretch>
            <a:fillRect/>
          </a:stretch>
        </p:blipFill>
        <p:spPr>
          <a:xfrm>
            <a:off x="9513363" y="13648"/>
            <a:ext cx="2560555" cy="3411940"/>
          </a:xfrm>
          <a:prstGeom prst="rect">
            <a:avLst/>
          </a:prstGeom>
        </p:spPr>
      </p:pic>
      <p:sp>
        <p:nvSpPr>
          <p:cNvPr id="29" name="Rectangle 28"/>
          <p:cNvSpPr/>
          <p:nvPr/>
        </p:nvSpPr>
        <p:spPr>
          <a:xfrm>
            <a:off x="1947073" y="4174889"/>
            <a:ext cx="9492018" cy="584775"/>
          </a:xfrm>
          <a:prstGeom prst="rect">
            <a:avLst/>
          </a:prstGeom>
        </p:spPr>
        <p:txBody>
          <a:bodyPr wrap="square">
            <a:spAutoFit/>
          </a:bodyPr>
          <a:lstStyle/>
          <a:p>
            <a:r>
              <a:rPr lang="vi-VN" sz="3200" dirty="0" smtClean="0">
                <a:latin typeface="+mj-lt"/>
              </a:rPr>
              <a:t>Vì sao tác giả lại mượn hình ảnh tấm gương?</a:t>
            </a:r>
            <a:endParaRPr lang="en-US" sz="3200" dirty="0">
              <a:latin typeface="+mj-lt"/>
              <a:cs typeface="Times New Roman" pitchFamily="18" charset="0"/>
            </a:endParaRPr>
          </a:p>
        </p:txBody>
      </p:sp>
      <p:grpSp>
        <p:nvGrpSpPr>
          <p:cNvPr id="33" name="组合 16"/>
          <p:cNvGrpSpPr/>
          <p:nvPr/>
        </p:nvGrpSpPr>
        <p:grpSpPr>
          <a:xfrm>
            <a:off x="536812" y="5054222"/>
            <a:ext cx="952569" cy="587263"/>
            <a:chOff x="3559606" y="554878"/>
            <a:chExt cx="987083" cy="759462"/>
          </a:xfrm>
        </p:grpSpPr>
        <p:sp>
          <p:nvSpPr>
            <p:cNvPr id="34"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6" name="组合 15"/>
          <p:cNvGrpSpPr/>
          <p:nvPr/>
        </p:nvGrpSpPr>
        <p:grpSpPr>
          <a:xfrm>
            <a:off x="560845" y="5996759"/>
            <a:ext cx="936820" cy="581642"/>
            <a:chOff x="3532062" y="3175457"/>
            <a:chExt cx="970764" cy="752191"/>
          </a:xfrm>
        </p:grpSpPr>
        <p:sp>
          <p:nvSpPr>
            <p:cNvPr id="37"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1" name="Rectangle 40"/>
          <p:cNvSpPr/>
          <p:nvPr/>
        </p:nvSpPr>
        <p:spPr>
          <a:xfrm>
            <a:off x="1962994" y="4914140"/>
            <a:ext cx="9833213" cy="1077218"/>
          </a:xfrm>
          <a:prstGeom prst="rect">
            <a:avLst/>
          </a:prstGeom>
        </p:spPr>
        <p:txBody>
          <a:bodyPr wrap="square">
            <a:spAutoFit/>
          </a:bodyPr>
          <a:lstStyle/>
          <a:p>
            <a:r>
              <a:rPr lang="en-US" sz="3200" dirty="0" smtClean="0">
                <a:latin typeface="Times New Roman" pitchFamily="18" charset="0"/>
                <a:cs typeface="Times New Roman" pitchFamily="18" charset="0"/>
              </a:rPr>
              <a:t>C</a:t>
            </a:r>
            <a:r>
              <a:rPr lang="vi-VN" sz="3200" dirty="0" smtClean="0">
                <a:latin typeface="+mj-lt"/>
              </a:rPr>
              <a:t>a ngợi gương là để gián tiếp ca ngợi ai</a:t>
            </a:r>
            <a:r>
              <a:rPr lang="en-US" sz="3200" dirty="0" smtClean="0">
                <a:latin typeface="+mj-lt"/>
              </a:rPr>
              <a:t>/ </a:t>
            </a:r>
            <a:r>
              <a:rPr lang="en-US" sz="3200" dirty="0" err="1" smtClean="0">
                <a:latin typeface="Times New Roman" pitchFamily="18" charset="0"/>
                <a:cs typeface="Times New Roman" pitchFamily="18" charset="0"/>
              </a:rPr>
              <a:t>cái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vi-VN" sz="3200" dirty="0" smtClean="0">
                <a:latin typeface="+mj-lt"/>
              </a:rPr>
              <a:t>?</a:t>
            </a:r>
            <a:r>
              <a:rPr lang="en-US" sz="3200" dirty="0" smtClean="0">
                <a:latin typeface="+mj-lt"/>
              </a:rPr>
              <a:t> </a:t>
            </a:r>
            <a:r>
              <a:rPr lang="vi-VN" sz="3200" dirty="0" smtClean="0">
                <a:latin typeface="+mj-lt"/>
              </a:rPr>
              <a:t>Đó là cách biểu đạt tình cảm trực tiếp hay gián tiếp? </a:t>
            </a:r>
            <a:endParaRPr lang="en-US" sz="3200" dirty="0">
              <a:latin typeface="+mj-lt"/>
              <a:cs typeface="Times New Roman" pitchFamily="18" charset="0"/>
            </a:endParaRPr>
          </a:p>
        </p:txBody>
      </p:sp>
      <p:sp>
        <p:nvSpPr>
          <p:cNvPr id="42" name="Rectangle 41"/>
          <p:cNvSpPr/>
          <p:nvPr/>
        </p:nvSpPr>
        <p:spPr>
          <a:xfrm>
            <a:off x="1965271" y="6158364"/>
            <a:ext cx="9833213" cy="584775"/>
          </a:xfrm>
          <a:prstGeom prst="rect">
            <a:avLst/>
          </a:prstGeom>
        </p:spPr>
        <p:txBody>
          <a:bodyPr wrap="square">
            <a:spAutoFit/>
          </a:bodyPr>
          <a:lstStyle/>
          <a:p>
            <a:r>
              <a:rPr lang="vi-VN" sz="3200" dirty="0" smtClean="0">
                <a:latin typeface="+mj-lt"/>
              </a:rPr>
              <a:t>Bố cục bài văn gồm có mấy phần? Hãy chỉ ra từng phần?</a:t>
            </a:r>
            <a:endParaRPr lang="en-US" sz="3200" dirty="0">
              <a:latin typeface="+mj-lt"/>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250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1250" fill="hold"/>
                                        <p:tgtEl>
                                          <p:spTgt spid="112"/>
                                        </p:tgtEl>
                                        <p:attrNameLst>
                                          <p:attrName>ppt_x</p:attrName>
                                        </p:attrNameLst>
                                      </p:cBhvr>
                                      <p:tavLst>
                                        <p:tav tm="0">
                                          <p:val>
                                            <p:strVal val="#ppt_x"/>
                                          </p:val>
                                        </p:tav>
                                        <p:tav tm="100000">
                                          <p:val>
                                            <p:strVal val="#ppt_x"/>
                                          </p:val>
                                        </p:tav>
                                      </p:tavLst>
                                    </p:anim>
                                    <p:anim calcmode="lin" valueType="num">
                                      <p:cBhvr additive="base">
                                        <p:cTn id="13" dur="125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strips(downLef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4)">
                                      <p:cBhvr>
                                        <p:cTn id="23" dur="2000"/>
                                        <p:tgtEl>
                                          <p:spTgt spid="54"/>
                                        </p:tgtEl>
                                      </p:cBhvr>
                                    </p:animEffect>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32" presetClass="emph" presetSubtype="0" fill="hold" nodeType="withEffect">
                                  <p:stCondLst>
                                    <p:cond delay="675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par>
                                <p:cTn id="40" presetID="53" presetClass="entr" presetSubtype="16" fill="hold" nodeType="withEffect">
                                  <p:stCondLst>
                                    <p:cond delay="72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32" presetClass="emph" presetSubtype="0" fill="hold" nodeType="withEffect">
                                  <p:stCondLst>
                                    <p:cond delay="725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strips(downLeft)">
                                      <p:cBhvr>
                                        <p:cTn id="55" dur="500"/>
                                        <p:tgtEl>
                                          <p:spTgt spid="53"/>
                                        </p:tgtEl>
                                      </p:cBhvr>
                                    </p:animEffect>
                                  </p:childTnLst>
                                </p:cTn>
                              </p:par>
                              <p:par>
                                <p:cTn id="56" presetID="53" presetClass="entr" presetSubtype="16" fill="hold" nodeType="withEffect">
                                  <p:stCondLst>
                                    <p:cond delay="77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32" presetClass="emph" presetSubtype="0" fill="hold" nodeType="withEffect">
                                  <p:stCondLst>
                                    <p:cond delay="12500"/>
                                  </p:stCondLst>
                                  <p:childTnLst>
                                    <p:animRot by="120000">
                                      <p:cBhvr>
                                        <p:cTn id="62" dur="100" fill="hold">
                                          <p:stCondLst>
                                            <p:cond delay="0"/>
                                          </p:stCondLst>
                                        </p:cTn>
                                        <p:tgtEl>
                                          <p:spTgt spid="15"/>
                                        </p:tgtEl>
                                        <p:attrNameLst>
                                          <p:attrName>r</p:attrName>
                                        </p:attrNameLst>
                                      </p:cBhvr>
                                    </p:animRot>
                                    <p:animRot by="-240000">
                                      <p:cBhvr>
                                        <p:cTn id="63" dur="200" fill="hold">
                                          <p:stCondLst>
                                            <p:cond delay="200"/>
                                          </p:stCondLst>
                                        </p:cTn>
                                        <p:tgtEl>
                                          <p:spTgt spid="15"/>
                                        </p:tgtEl>
                                        <p:attrNameLst>
                                          <p:attrName>r</p:attrName>
                                        </p:attrNameLst>
                                      </p:cBhvr>
                                    </p:animRot>
                                    <p:animRot by="240000">
                                      <p:cBhvr>
                                        <p:cTn id="64" dur="200" fill="hold">
                                          <p:stCondLst>
                                            <p:cond delay="400"/>
                                          </p:stCondLst>
                                        </p:cTn>
                                        <p:tgtEl>
                                          <p:spTgt spid="15"/>
                                        </p:tgtEl>
                                        <p:attrNameLst>
                                          <p:attrName>r</p:attrName>
                                        </p:attrNameLst>
                                      </p:cBhvr>
                                    </p:animRot>
                                    <p:animRot by="-240000">
                                      <p:cBhvr>
                                        <p:cTn id="65" dur="200" fill="hold">
                                          <p:stCondLst>
                                            <p:cond delay="600"/>
                                          </p:stCondLst>
                                        </p:cTn>
                                        <p:tgtEl>
                                          <p:spTgt spid="15"/>
                                        </p:tgtEl>
                                        <p:attrNameLst>
                                          <p:attrName>r</p:attrName>
                                        </p:attrNameLst>
                                      </p:cBhvr>
                                    </p:animRot>
                                    <p:animRot by="120000">
                                      <p:cBhvr>
                                        <p:cTn id="66" dur="200" fill="hold">
                                          <p:stCondLst>
                                            <p:cond delay="800"/>
                                          </p:stCondLst>
                                        </p:cTn>
                                        <p:tgtEl>
                                          <p:spTgt spid="1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strips(downLeft)">
                                      <p:cBhvr>
                                        <p:cTn id="71" dur="500"/>
                                        <p:tgtEl>
                                          <p:spTgt spid="29"/>
                                        </p:tgtEl>
                                      </p:cBhvr>
                                    </p:animEffect>
                                  </p:childTnLst>
                                </p:cTn>
                              </p:par>
                              <p:par>
                                <p:cTn id="72" presetID="53" presetClass="entr" presetSubtype="16" fill="hold" nodeType="withEffect">
                                  <p:stCondLst>
                                    <p:cond delay="675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32" presetClass="emph" presetSubtype="0" fill="hold" nodeType="withEffect">
                                  <p:stCondLst>
                                    <p:cond delay="6750"/>
                                  </p:st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strips(downLeft)">
                                      <p:cBhvr>
                                        <p:cTn id="87" dur="500"/>
                                        <p:tgtEl>
                                          <p:spTgt spid="41"/>
                                        </p:tgtEl>
                                      </p:cBhvr>
                                    </p:animEffect>
                                  </p:childTnLst>
                                </p:cTn>
                              </p:par>
                              <p:par>
                                <p:cTn id="88" presetID="53" presetClass="entr" presetSubtype="16" fill="hold" nodeType="withEffect">
                                  <p:stCondLst>
                                    <p:cond delay="725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fltVal val="0"/>
                                          </p:val>
                                        </p:tav>
                                        <p:tav tm="100000">
                                          <p:val>
                                            <p:strVal val="#ppt_w"/>
                                          </p:val>
                                        </p:tav>
                                      </p:tavLst>
                                    </p:anim>
                                    <p:anim calcmode="lin" valueType="num">
                                      <p:cBhvr>
                                        <p:cTn id="91" dur="500" fill="hold"/>
                                        <p:tgtEl>
                                          <p:spTgt spid="36"/>
                                        </p:tgtEl>
                                        <p:attrNameLst>
                                          <p:attrName>ppt_h</p:attrName>
                                        </p:attrNameLst>
                                      </p:cBhvr>
                                      <p:tavLst>
                                        <p:tav tm="0">
                                          <p:val>
                                            <p:fltVal val="0"/>
                                          </p:val>
                                        </p:tav>
                                        <p:tav tm="100000">
                                          <p:val>
                                            <p:strVal val="#ppt_h"/>
                                          </p:val>
                                        </p:tav>
                                      </p:tavLst>
                                    </p:anim>
                                    <p:animEffect transition="in" filter="fade">
                                      <p:cBhvr>
                                        <p:cTn id="92" dur="500"/>
                                        <p:tgtEl>
                                          <p:spTgt spid="36"/>
                                        </p:tgtEl>
                                      </p:cBhvr>
                                    </p:animEffect>
                                  </p:childTnLst>
                                </p:cTn>
                              </p:par>
                              <p:par>
                                <p:cTn id="93" presetID="32" presetClass="emph" presetSubtype="0" fill="hold" nodeType="withEffect">
                                  <p:stCondLst>
                                    <p:cond delay="7250"/>
                                  </p:stCondLst>
                                  <p:childTnLst>
                                    <p:animRot by="120000">
                                      <p:cBhvr>
                                        <p:cTn id="94" dur="100" fill="hold">
                                          <p:stCondLst>
                                            <p:cond delay="0"/>
                                          </p:stCondLst>
                                        </p:cTn>
                                        <p:tgtEl>
                                          <p:spTgt spid="36"/>
                                        </p:tgtEl>
                                        <p:attrNameLst>
                                          <p:attrName>r</p:attrName>
                                        </p:attrNameLst>
                                      </p:cBhvr>
                                    </p:animRot>
                                    <p:animRot by="-240000">
                                      <p:cBhvr>
                                        <p:cTn id="95" dur="200" fill="hold">
                                          <p:stCondLst>
                                            <p:cond delay="200"/>
                                          </p:stCondLst>
                                        </p:cTn>
                                        <p:tgtEl>
                                          <p:spTgt spid="36"/>
                                        </p:tgtEl>
                                        <p:attrNameLst>
                                          <p:attrName>r</p:attrName>
                                        </p:attrNameLst>
                                      </p:cBhvr>
                                    </p:animRot>
                                    <p:animRot by="240000">
                                      <p:cBhvr>
                                        <p:cTn id="96" dur="200" fill="hold">
                                          <p:stCondLst>
                                            <p:cond delay="400"/>
                                          </p:stCondLst>
                                        </p:cTn>
                                        <p:tgtEl>
                                          <p:spTgt spid="36"/>
                                        </p:tgtEl>
                                        <p:attrNameLst>
                                          <p:attrName>r</p:attrName>
                                        </p:attrNameLst>
                                      </p:cBhvr>
                                    </p:animRot>
                                    <p:animRot by="-240000">
                                      <p:cBhvr>
                                        <p:cTn id="97" dur="200" fill="hold">
                                          <p:stCondLst>
                                            <p:cond delay="600"/>
                                          </p:stCondLst>
                                        </p:cTn>
                                        <p:tgtEl>
                                          <p:spTgt spid="36"/>
                                        </p:tgtEl>
                                        <p:attrNameLst>
                                          <p:attrName>r</p:attrName>
                                        </p:attrNameLst>
                                      </p:cBhvr>
                                    </p:animRot>
                                    <p:animRot by="120000">
                                      <p:cBhvr>
                                        <p:cTn id="98" dur="200" fill="hold">
                                          <p:stCondLst>
                                            <p:cond delay="800"/>
                                          </p:stCondLst>
                                        </p:cTn>
                                        <p:tgtEl>
                                          <p:spTgt spid="36"/>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strips(downLeft)">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29"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14"/>
          <p:cNvGrpSpPr/>
          <p:nvPr/>
        </p:nvGrpSpPr>
        <p:grpSpPr>
          <a:xfrm>
            <a:off x="264628" y="3603649"/>
            <a:ext cx="827183" cy="586202"/>
            <a:chOff x="10073855" y="2009214"/>
            <a:chExt cx="857154" cy="758089"/>
          </a:xfrm>
        </p:grpSpPr>
        <p:sp>
          <p:nvSpPr>
            <p:cNvPr id="33"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文本框 39"/>
            <p:cNvSpPr txBox="1"/>
            <p:nvPr/>
          </p:nvSpPr>
          <p:spPr>
            <a:xfrm rot="177787">
              <a:off x="10208941" y="2172836"/>
              <a:ext cx="722068"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5" name="组合 16"/>
          <p:cNvGrpSpPr/>
          <p:nvPr/>
        </p:nvGrpSpPr>
        <p:grpSpPr>
          <a:xfrm>
            <a:off x="206987" y="1489885"/>
            <a:ext cx="952569" cy="587263"/>
            <a:chOff x="3559606" y="554878"/>
            <a:chExt cx="987083" cy="759462"/>
          </a:xfrm>
        </p:grpSpPr>
        <p:sp>
          <p:nvSpPr>
            <p:cNvPr id="36"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8" name="组合 15"/>
          <p:cNvGrpSpPr/>
          <p:nvPr/>
        </p:nvGrpSpPr>
        <p:grpSpPr>
          <a:xfrm>
            <a:off x="244668" y="2555254"/>
            <a:ext cx="936820" cy="581642"/>
            <a:chOff x="3532062" y="3175457"/>
            <a:chExt cx="970764" cy="752191"/>
          </a:xfrm>
        </p:grpSpPr>
        <p:sp>
          <p:nvSpPr>
            <p:cNvPr id="39"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1" name="TextBox 40"/>
          <p:cNvSpPr txBox="1"/>
          <p:nvPr/>
        </p:nvSpPr>
        <p:spPr>
          <a:xfrm>
            <a:off x="941680" y="408798"/>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42" name="Rectangle 41"/>
          <p:cNvSpPr/>
          <p:nvPr/>
        </p:nvSpPr>
        <p:spPr>
          <a:xfrm>
            <a:off x="1437549" y="1331613"/>
            <a:ext cx="9344182" cy="1077218"/>
          </a:xfrm>
          <a:prstGeom prst="rect">
            <a:avLst/>
          </a:prstGeom>
        </p:spPr>
        <p:txBody>
          <a:bodyPr wrap="square">
            <a:spAutoFit/>
          </a:bodyPr>
          <a:lstStyle/>
          <a:p>
            <a:r>
              <a:rPr lang="vi-VN" sz="3200" dirty="0" smtClean="0">
                <a:latin typeface="+mj-lt"/>
              </a:rPr>
              <a:t>Bài văn “ Tấm gương” ca ngợi phẩm chất trung thực, ghét sự dối trá.</a:t>
            </a:r>
            <a:endParaRPr lang="en-US" sz="3200" dirty="0">
              <a:latin typeface="+mj-lt"/>
            </a:endParaRPr>
          </a:p>
        </p:txBody>
      </p:sp>
      <p:sp>
        <p:nvSpPr>
          <p:cNvPr id="43" name="Rectangle 42"/>
          <p:cNvSpPr/>
          <p:nvPr/>
        </p:nvSpPr>
        <p:spPr>
          <a:xfrm>
            <a:off x="1480768" y="2480300"/>
            <a:ext cx="10451920" cy="1077218"/>
          </a:xfrm>
          <a:prstGeom prst="rect">
            <a:avLst/>
          </a:prstGeom>
        </p:spPr>
        <p:txBody>
          <a:bodyPr wrap="square">
            <a:spAutoFit/>
          </a:bodyPr>
          <a:lstStyle/>
          <a:p>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đạt</a:t>
            </a:r>
            <a:r>
              <a:rPr lang="en-US" sz="3200" dirty="0" smtClean="0">
                <a:latin typeface="Times New Roman" pitchFamily="18" charset="0"/>
                <a:cs typeface="Times New Roman" pitchFamily="18" charset="0"/>
              </a:rPr>
              <a:t>: </a:t>
            </a:r>
            <a:r>
              <a:rPr lang="vi-VN" sz="3200" dirty="0" smtClean="0">
                <a:latin typeface="+mj-lt"/>
              </a:rPr>
              <a:t>Tác giả chọn hình ảnh </a:t>
            </a:r>
            <a:r>
              <a:rPr lang="en-US" sz="3200" dirty="0" smtClean="0">
                <a:latin typeface="Times New Roman" pitchFamily="18" charset="0"/>
                <a:cs typeface="Times New Roman" pitchFamily="18" charset="0"/>
              </a:rPr>
              <a:t>t</a:t>
            </a:r>
            <a:r>
              <a:rPr lang="vi-VN" sz="3200" dirty="0" smtClean="0">
                <a:latin typeface="+mj-lt"/>
              </a:rPr>
              <a:t>ấm gương</a:t>
            </a:r>
            <a:r>
              <a:rPr lang="en-US" sz="3200" dirty="0" smtClean="0">
                <a:latin typeface="+mj-lt"/>
              </a:rPr>
              <a:t>,</a:t>
            </a:r>
            <a:r>
              <a:rPr lang="vi-VN" sz="3200" dirty="0" smtClean="0">
                <a:latin typeface="+mj-lt"/>
              </a:rPr>
              <a:t> ví tấm gương như</a:t>
            </a:r>
            <a:r>
              <a:rPr lang="en-US" sz="3200" dirty="0" smtClean="0">
                <a:latin typeface="+mj-lt"/>
              </a:rPr>
              <a:t> </a:t>
            </a:r>
            <a:r>
              <a:rPr lang="vi-VN" sz="3200" dirty="0" smtClean="0">
                <a:latin typeface="+mj-lt"/>
              </a:rPr>
              <a:t>người bạn trung thực để ca ngợi.</a:t>
            </a:r>
            <a:endParaRPr lang="en-US" sz="3200" dirty="0">
              <a:latin typeface="+mj-lt"/>
              <a:cs typeface="Times New Roman" pitchFamily="18" charset="0"/>
            </a:endParaRPr>
          </a:p>
        </p:txBody>
      </p:sp>
      <p:pic>
        <p:nvPicPr>
          <p:cNvPr id="44" name="Picture 43" descr="—Pngtree—mirror_995786.png"/>
          <p:cNvPicPr>
            <a:picLocks noChangeAspect="1"/>
          </p:cNvPicPr>
          <p:nvPr/>
        </p:nvPicPr>
        <p:blipFill>
          <a:blip r:embed="rId3"/>
          <a:stretch>
            <a:fillRect/>
          </a:stretch>
        </p:blipFill>
        <p:spPr>
          <a:xfrm>
            <a:off x="10112985" y="4374177"/>
            <a:ext cx="1874275" cy="2497471"/>
          </a:xfrm>
          <a:prstGeom prst="rect">
            <a:avLst/>
          </a:prstGeom>
        </p:spPr>
      </p:pic>
      <p:sp>
        <p:nvSpPr>
          <p:cNvPr id="45" name="Rectangle 44"/>
          <p:cNvSpPr/>
          <p:nvPr/>
        </p:nvSpPr>
        <p:spPr>
          <a:xfrm>
            <a:off x="1414803" y="3751820"/>
            <a:ext cx="9380572" cy="584775"/>
          </a:xfrm>
          <a:prstGeom prst="rect">
            <a:avLst/>
          </a:prstGeom>
        </p:spPr>
        <p:txBody>
          <a:bodyPr wrap="square">
            <a:spAutoFit/>
          </a:bodyPr>
          <a:lstStyle/>
          <a:p>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do: </a:t>
            </a:r>
            <a:r>
              <a:rPr lang="vi-VN" sz="3200" dirty="0" smtClean="0">
                <a:latin typeface="Times New Roman" pitchFamily="18" charset="0"/>
                <a:cs typeface="Times New Roman" pitchFamily="18" charset="0"/>
              </a:rPr>
              <a:t> </a:t>
            </a:r>
            <a:r>
              <a:rPr lang="vi-VN" sz="3200" dirty="0" smtClean="0">
                <a:latin typeface="+mj-lt"/>
              </a:rPr>
              <a:t>tấm gương phản chiếu thực mọi vật xung quanh</a:t>
            </a:r>
            <a:endParaRPr lang="en-US" sz="3200" dirty="0">
              <a:latin typeface="+mj-lt"/>
              <a:cs typeface="Times New Roman" pitchFamily="18" charset="0"/>
            </a:endParaRPr>
          </a:p>
        </p:txBody>
      </p:sp>
      <p:grpSp>
        <p:nvGrpSpPr>
          <p:cNvPr id="46" name="组合 16"/>
          <p:cNvGrpSpPr/>
          <p:nvPr/>
        </p:nvGrpSpPr>
        <p:grpSpPr>
          <a:xfrm>
            <a:off x="263854" y="4590209"/>
            <a:ext cx="952569" cy="587263"/>
            <a:chOff x="3559606" y="554878"/>
            <a:chExt cx="987083" cy="759462"/>
          </a:xfrm>
        </p:grpSpPr>
        <p:sp>
          <p:nvSpPr>
            <p:cNvPr id="47"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9" name="Rectangle 48"/>
          <p:cNvSpPr/>
          <p:nvPr/>
        </p:nvSpPr>
        <p:spPr>
          <a:xfrm>
            <a:off x="1444372" y="4572959"/>
            <a:ext cx="9833213" cy="584775"/>
          </a:xfrm>
          <a:prstGeom prst="rect">
            <a:avLst/>
          </a:prstGeom>
        </p:spPr>
        <p:txBody>
          <a:bodyPr wrap="square">
            <a:spAutoFit/>
          </a:bodyPr>
          <a:lstStyle/>
          <a:p>
            <a:r>
              <a:rPr lang="vi-VN" sz="3200" dirty="0" smtClean="0">
                <a:latin typeface="+mj-lt"/>
              </a:rPr>
              <a:t>Ca ngợi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 ca </a:t>
            </a:r>
            <a:r>
              <a:rPr lang="en-US" sz="3200" dirty="0" err="1" smtClean="0">
                <a:latin typeface="Times New Roman" pitchFamily="18" charset="0"/>
                <a:cs typeface="Times New Roman" pitchFamily="18" charset="0"/>
              </a:rPr>
              <a:t>ngợi</a:t>
            </a:r>
            <a:r>
              <a:rPr lang="en-US" sz="3200" dirty="0" smtClean="0">
                <a:latin typeface="Times New Roman" pitchFamily="18" charset="0"/>
                <a:cs typeface="Times New Roman" pitchFamily="18" charset="0"/>
              </a:rPr>
              <a:t> </a:t>
            </a:r>
            <a:r>
              <a:rPr lang="vi-VN" sz="3200" dirty="0" smtClean="0">
                <a:latin typeface="+mj-lt"/>
              </a:rPr>
              <a:t>người trung thực</a:t>
            </a:r>
            <a:endParaRPr lang="en-US" sz="3200" dirty="0">
              <a:latin typeface="+mj-lt"/>
              <a:cs typeface="Times New Roman" pitchFamily="18" charset="0"/>
            </a:endParaRPr>
          </a:p>
        </p:txBody>
      </p:sp>
      <p:sp>
        <p:nvSpPr>
          <p:cNvPr id="50" name="Rectangle 49"/>
          <p:cNvSpPr/>
          <p:nvPr/>
        </p:nvSpPr>
        <p:spPr>
          <a:xfrm>
            <a:off x="1446649" y="5448702"/>
            <a:ext cx="3821387" cy="584775"/>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Ẩn dụ tượng trưng</a:t>
            </a:r>
            <a:endParaRPr lang="en-US" sz="3200" dirty="0">
              <a:latin typeface="+mj-lt"/>
              <a:cs typeface="Times New Roman" pitchFamily="18" charset="0"/>
            </a:endParaRPr>
          </a:p>
        </p:txBody>
      </p:sp>
      <p:sp>
        <p:nvSpPr>
          <p:cNvPr id="51" name="Rectangle 50"/>
          <p:cNvSpPr/>
          <p:nvPr/>
        </p:nvSpPr>
        <p:spPr>
          <a:xfrm>
            <a:off x="5543249" y="5398651"/>
            <a:ext cx="3955593" cy="584775"/>
          </a:xfrm>
          <a:prstGeom prst="rect">
            <a:avLst/>
          </a:prstGeom>
        </p:spPr>
        <p:txBody>
          <a:bodyPr wrap="square">
            <a:spAutoFit/>
          </a:bodyPr>
          <a:lstStyle/>
          <a:p>
            <a:r>
              <a:rPr lang="en-US" sz="3200" dirty="0" smtClean="0">
                <a:latin typeface="+mj-lt"/>
                <a:sym typeface="Wingdings" pitchFamily="2" charset="2"/>
              </a:rPr>
              <a:t> </a:t>
            </a:r>
            <a:r>
              <a:rPr lang="en-US" sz="3200" dirty="0" smtClean="0">
                <a:latin typeface="Times New Roman" pitchFamily="18" charset="0"/>
                <a:cs typeface="Times New Roman" pitchFamily="18" charset="0"/>
                <a:sym typeface="Wingdings" pitchFamily="2" charset="2"/>
              </a:rPr>
              <a:t>B</a:t>
            </a:r>
            <a:r>
              <a:rPr lang="vi-VN" sz="3200" dirty="0" smtClean="0">
                <a:latin typeface="+mj-lt"/>
              </a:rPr>
              <a:t>iểu đạt tình cảm</a:t>
            </a:r>
            <a:endParaRPr lang="en-US" sz="3200" dirty="0">
              <a:latin typeface="+mj-lt"/>
              <a:cs typeface="Times New Roman" pitchFamily="18" charset="0"/>
            </a:endParaRPr>
          </a:p>
        </p:txBody>
      </p:sp>
      <p:grpSp>
        <p:nvGrpSpPr>
          <p:cNvPr id="52" name="组合 8"/>
          <p:cNvGrpSpPr/>
          <p:nvPr/>
        </p:nvGrpSpPr>
        <p:grpSpPr>
          <a:xfrm flipH="1">
            <a:off x="9613804" y="40944"/>
            <a:ext cx="2414421" cy="1514317"/>
            <a:chOff x="594424" y="1153191"/>
            <a:chExt cx="2605976" cy="1634460"/>
          </a:xfrm>
        </p:grpSpPr>
        <p:sp>
          <p:nvSpPr>
            <p:cNvPr id="53"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十字星 6"/>
          <p:cNvSpPr/>
          <p:nvPr/>
        </p:nvSpPr>
        <p:spPr>
          <a:xfrm rot="20953261">
            <a:off x="10648312" y="553153"/>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3351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trips(down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4)">
                                      <p:cBhvr>
                                        <p:cTn id="24" dur="2000"/>
                                        <p:tgtEl>
                                          <p:spTgt spid="44"/>
                                        </p:tgtEl>
                                      </p:cBhvr>
                                    </p:animEffect>
                                  </p:childTnLst>
                                </p:cTn>
                              </p:par>
                              <p:par>
                                <p:cTn id="25" presetID="53" presetClass="entr" presetSubtype="16" fill="hold" nodeType="withEffect">
                                  <p:stCondLst>
                                    <p:cond delay="67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32" presetClass="emph" presetSubtype="0" fill="hold" nodeType="withEffect">
                                  <p:stCondLst>
                                    <p:cond delay="6750"/>
                                  </p:stCondLst>
                                  <p:childTnLst>
                                    <p:animRot by="120000">
                                      <p:cBhvr>
                                        <p:cTn id="31" dur="100" fill="hold">
                                          <p:stCondLst>
                                            <p:cond delay="0"/>
                                          </p:stCondLst>
                                        </p:cTn>
                                        <p:tgtEl>
                                          <p:spTgt spid="35"/>
                                        </p:tgtEl>
                                        <p:attrNameLst>
                                          <p:attrName>r</p:attrName>
                                        </p:attrNameLst>
                                      </p:cBhvr>
                                    </p:animRot>
                                    <p:animRot by="-240000">
                                      <p:cBhvr>
                                        <p:cTn id="32" dur="200" fill="hold">
                                          <p:stCondLst>
                                            <p:cond delay="200"/>
                                          </p:stCondLst>
                                        </p:cTn>
                                        <p:tgtEl>
                                          <p:spTgt spid="35"/>
                                        </p:tgtEl>
                                        <p:attrNameLst>
                                          <p:attrName>r</p:attrName>
                                        </p:attrNameLst>
                                      </p:cBhvr>
                                    </p:animRot>
                                    <p:animRot by="240000">
                                      <p:cBhvr>
                                        <p:cTn id="33" dur="200" fill="hold">
                                          <p:stCondLst>
                                            <p:cond delay="400"/>
                                          </p:stCondLst>
                                        </p:cTn>
                                        <p:tgtEl>
                                          <p:spTgt spid="35"/>
                                        </p:tgtEl>
                                        <p:attrNameLst>
                                          <p:attrName>r</p:attrName>
                                        </p:attrNameLst>
                                      </p:cBhvr>
                                    </p:animRot>
                                    <p:animRot by="-240000">
                                      <p:cBhvr>
                                        <p:cTn id="34" dur="200" fill="hold">
                                          <p:stCondLst>
                                            <p:cond delay="600"/>
                                          </p:stCondLst>
                                        </p:cTn>
                                        <p:tgtEl>
                                          <p:spTgt spid="35"/>
                                        </p:tgtEl>
                                        <p:attrNameLst>
                                          <p:attrName>r</p:attrName>
                                        </p:attrNameLst>
                                      </p:cBhvr>
                                    </p:animRot>
                                    <p:animRot by="120000">
                                      <p:cBhvr>
                                        <p:cTn id="35" dur="200" fill="hold">
                                          <p:stCondLst>
                                            <p:cond delay="800"/>
                                          </p:stCondLst>
                                        </p:cTn>
                                        <p:tgtEl>
                                          <p:spTgt spid="3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strips(downLeft)">
                                      <p:cBhvr>
                                        <p:cTn id="40" dur="500"/>
                                        <p:tgtEl>
                                          <p:spTgt spid="42"/>
                                        </p:tgtEl>
                                      </p:cBhvr>
                                    </p:animEffect>
                                  </p:childTnLst>
                                </p:cTn>
                              </p:par>
                              <p:par>
                                <p:cTn id="41" presetID="53" presetClass="entr" presetSubtype="16" fill="hold" nodeType="withEffect">
                                  <p:stCondLst>
                                    <p:cond delay="725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32" presetClass="emph" presetSubtype="0" fill="hold" nodeType="withEffect">
                                  <p:stCondLst>
                                    <p:cond delay="7250"/>
                                  </p:stCondLst>
                                  <p:childTnLst>
                                    <p:animRot by="120000">
                                      <p:cBhvr>
                                        <p:cTn id="47" dur="100" fill="hold">
                                          <p:stCondLst>
                                            <p:cond delay="0"/>
                                          </p:stCondLst>
                                        </p:cTn>
                                        <p:tgtEl>
                                          <p:spTgt spid="38"/>
                                        </p:tgtEl>
                                        <p:attrNameLst>
                                          <p:attrName>r</p:attrName>
                                        </p:attrNameLst>
                                      </p:cBhvr>
                                    </p:animRot>
                                    <p:animRot by="-240000">
                                      <p:cBhvr>
                                        <p:cTn id="48" dur="200" fill="hold">
                                          <p:stCondLst>
                                            <p:cond delay="200"/>
                                          </p:stCondLst>
                                        </p:cTn>
                                        <p:tgtEl>
                                          <p:spTgt spid="38"/>
                                        </p:tgtEl>
                                        <p:attrNameLst>
                                          <p:attrName>r</p:attrName>
                                        </p:attrNameLst>
                                      </p:cBhvr>
                                    </p:animRot>
                                    <p:animRot by="240000">
                                      <p:cBhvr>
                                        <p:cTn id="49" dur="200" fill="hold">
                                          <p:stCondLst>
                                            <p:cond delay="400"/>
                                          </p:stCondLst>
                                        </p:cTn>
                                        <p:tgtEl>
                                          <p:spTgt spid="38"/>
                                        </p:tgtEl>
                                        <p:attrNameLst>
                                          <p:attrName>r</p:attrName>
                                        </p:attrNameLst>
                                      </p:cBhvr>
                                    </p:animRot>
                                    <p:animRot by="-240000">
                                      <p:cBhvr>
                                        <p:cTn id="50" dur="200" fill="hold">
                                          <p:stCondLst>
                                            <p:cond delay="600"/>
                                          </p:stCondLst>
                                        </p:cTn>
                                        <p:tgtEl>
                                          <p:spTgt spid="38"/>
                                        </p:tgtEl>
                                        <p:attrNameLst>
                                          <p:attrName>r</p:attrName>
                                        </p:attrNameLst>
                                      </p:cBhvr>
                                    </p:animRot>
                                    <p:animRot by="120000">
                                      <p:cBhvr>
                                        <p:cTn id="51" dur="200" fill="hold">
                                          <p:stCondLst>
                                            <p:cond delay="800"/>
                                          </p:stCondLst>
                                        </p:cTn>
                                        <p:tgtEl>
                                          <p:spTgt spid="38"/>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strips(downLeft)">
                                      <p:cBhvr>
                                        <p:cTn id="56" dur="500"/>
                                        <p:tgtEl>
                                          <p:spTgt spid="43"/>
                                        </p:tgtEl>
                                      </p:cBhvr>
                                    </p:animEffect>
                                  </p:childTnLst>
                                </p:cTn>
                              </p:par>
                              <p:par>
                                <p:cTn id="57" presetID="53" presetClass="entr" presetSubtype="16" fill="hold" nodeType="withEffect">
                                  <p:stCondLst>
                                    <p:cond delay="775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32" presetClass="emph" presetSubtype="0" fill="hold" nodeType="withEffect">
                                  <p:stCondLst>
                                    <p:cond delay="12500"/>
                                  </p:stCondLst>
                                  <p:childTnLst>
                                    <p:animRot by="120000">
                                      <p:cBhvr>
                                        <p:cTn id="63" dur="100" fill="hold">
                                          <p:stCondLst>
                                            <p:cond delay="0"/>
                                          </p:stCondLst>
                                        </p:cTn>
                                        <p:tgtEl>
                                          <p:spTgt spid="32"/>
                                        </p:tgtEl>
                                        <p:attrNameLst>
                                          <p:attrName>r</p:attrName>
                                        </p:attrNameLst>
                                      </p:cBhvr>
                                    </p:animRot>
                                    <p:animRot by="-240000">
                                      <p:cBhvr>
                                        <p:cTn id="64" dur="200" fill="hold">
                                          <p:stCondLst>
                                            <p:cond delay="200"/>
                                          </p:stCondLst>
                                        </p:cTn>
                                        <p:tgtEl>
                                          <p:spTgt spid="32"/>
                                        </p:tgtEl>
                                        <p:attrNameLst>
                                          <p:attrName>r</p:attrName>
                                        </p:attrNameLst>
                                      </p:cBhvr>
                                    </p:animRot>
                                    <p:animRot by="240000">
                                      <p:cBhvr>
                                        <p:cTn id="65" dur="200" fill="hold">
                                          <p:stCondLst>
                                            <p:cond delay="400"/>
                                          </p:stCondLst>
                                        </p:cTn>
                                        <p:tgtEl>
                                          <p:spTgt spid="32"/>
                                        </p:tgtEl>
                                        <p:attrNameLst>
                                          <p:attrName>r</p:attrName>
                                        </p:attrNameLst>
                                      </p:cBhvr>
                                    </p:animRot>
                                    <p:animRot by="-240000">
                                      <p:cBhvr>
                                        <p:cTn id="66" dur="200" fill="hold">
                                          <p:stCondLst>
                                            <p:cond delay="600"/>
                                          </p:stCondLst>
                                        </p:cTn>
                                        <p:tgtEl>
                                          <p:spTgt spid="32"/>
                                        </p:tgtEl>
                                        <p:attrNameLst>
                                          <p:attrName>r</p:attrName>
                                        </p:attrNameLst>
                                      </p:cBhvr>
                                    </p:animRot>
                                    <p:animRot by="120000">
                                      <p:cBhvr>
                                        <p:cTn id="67" dur="200" fill="hold">
                                          <p:stCondLst>
                                            <p:cond delay="800"/>
                                          </p:stCondLst>
                                        </p:cTn>
                                        <p:tgtEl>
                                          <p:spTgt spid="32"/>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strips(downLeft)">
                                      <p:cBhvr>
                                        <p:cTn id="72" dur="500"/>
                                        <p:tgtEl>
                                          <p:spTgt spid="45"/>
                                        </p:tgtEl>
                                      </p:cBhvr>
                                    </p:animEffect>
                                  </p:childTnLst>
                                </p:cTn>
                              </p:par>
                              <p:par>
                                <p:cTn id="73" presetID="53" presetClass="entr" presetSubtype="16" fill="hold" nodeType="withEffect">
                                  <p:stCondLst>
                                    <p:cond delay="675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Effect transition="in" filter="fade">
                                      <p:cBhvr>
                                        <p:cTn id="77" dur="500"/>
                                        <p:tgtEl>
                                          <p:spTgt spid="46"/>
                                        </p:tgtEl>
                                      </p:cBhvr>
                                    </p:animEffect>
                                  </p:childTnLst>
                                </p:cTn>
                              </p:par>
                              <p:par>
                                <p:cTn id="78" presetID="32" presetClass="emph" presetSubtype="0" fill="hold" nodeType="withEffect">
                                  <p:stCondLst>
                                    <p:cond delay="6750"/>
                                  </p:stCondLst>
                                  <p:childTnLst>
                                    <p:animRot by="120000">
                                      <p:cBhvr>
                                        <p:cTn id="79" dur="100" fill="hold">
                                          <p:stCondLst>
                                            <p:cond delay="0"/>
                                          </p:stCondLst>
                                        </p:cTn>
                                        <p:tgtEl>
                                          <p:spTgt spid="46"/>
                                        </p:tgtEl>
                                        <p:attrNameLst>
                                          <p:attrName>r</p:attrName>
                                        </p:attrNameLst>
                                      </p:cBhvr>
                                    </p:animRot>
                                    <p:animRot by="-240000">
                                      <p:cBhvr>
                                        <p:cTn id="80" dur="200" fill="hold">
                                          <p:stCondLst>
                                            <p:cond delay="200"/>
                                          </p:stCondLst>
                                        </p:cTn>
                                        <p:tgtEl>
                                          <p:spTgt spid="46"/>
                                        </p:tgtEl>
                                        <p:attrNameLst>
                                          <p:attrName>r</p:attrName>
                                        </p:attrNameLst>
                                      </p:cBhvr>
                                    </p:animRot>
                                    <p:animRot by="240000">
                                      <p:cBhvr>
                                        <p:cTn id="81" dur="200" fill="hold">
                                          <p:stCondLst>
                                            <p:cond delay="400"/>
                                          </p:stCondLst>
                                        </p:cTn>
                                        <p:tgtEl>
                                          <p:spTgt spid="46"/>
                                        </p:tgtEl>
                                        <p:attrNameLst>
                                          <p:attrName>r</p:attrName>
                                        </p:attrNameLst>
                                      </p:cBhvr>
                                    </p:animRot>
                                    <p:animRot by="-240000">
                                      <p:cBhvr>
                                        <p:cTn id="82" dur="200" fill="hold">
                                          <p:stCondLst>
                                            <p:cond delay="600"/>
                                          </p:stCondLst>
                                        </p:cTn>
                                        <p:tgtEl>
                                          <p:spTgt spid="46"/>
                                        </p:tgtEl>
                                        <p:attrNameLst>
                                          <p:attrName>r</p:attrName>
                                        </p:attrNameLst>
                                      </p:cBhvr>
                                    </p:animRot>
                                    <p:animRot by="120000">
                                      <p:cBhvr>
                                        <p:cTn id="83" dur="200" fill="hold">
                                          <p:stCondLst>
                                            <p:cond delay="800"/>
                                          </p:stCondLst>
                                        </p:cTn>
                                        <p:tgtEl>
                                          <p:spTgt spid="4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strips(downLeft)">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strips(downLeft)">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strips(downLeft)">
                                      <p:cBhvr>
                                        <p:cTn id="98" dur="500"/>
                                        <p:tgtEl>
                                          <p:spTgt spid="51"/>
                                        </p:tgtEl>
                                      </p:cBhvr>
                                    </p:animEffect>
                                  </p:childTnLst>
                                </p:cTn>
                              </p:par>
                              <p:par>
                                <p:cTn id="99" presetID="42" presetClass="entr" presetSubtype="0" fill="hold" nodeType="withEffect">
                                  <p:stCondLst>
                                    <p:cond delay="400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1000"/>
                                        <p:tgtEl>
                                          <p:spTgt spid="52"/>
                                        </p:tgtEl>
                                      </p:cBhvr>
                                    </p:animEffect>
                                    <p:anim calcmode="lin" valueType="num">
                                      <p:cBhvr>
                                        <p:cTn id="102" dur="1000" fill="hold"/>
                                        <p:tgtEl>
                                          <p:spTgt spid="52"/>
                                        </p:tgtEl>
                                        <p:attrNameLst>
                                          <p:attrName>ppt_x</p:attrName>
                                        </p:attrNameLst>
                                      </p:cBhvr>
                                      <p:tavLst>
                                        <p:tav tm="0">
                                          <p:val>
                                            <p:strVal val="#ppt_x"/>
                                          </p:val>
                                        </p:tav>
                                        <p:tav tm="100000">
                                          <p:val>
                                            <p:strVal val="#ppt_x"/>
                                          </p:val>
                                        </p:tav>
                                      </p:tavLst>
                                    </p:anim>
                                    <p:anim calcmode="lin" valueType="num">
                                      <p:cBhvr>
                                        <p:cTn id="103" dur="1000" fill="hold"/>
                                        <p:tgtEl>
                                          <p:spTgt spid="52"/>
                                        </p:tgtEl>
                                        <p:attrNameLst>
                                          <p:attrName>ppt_y</p:attrName>
                                        </p:attrNameLst>
                                      </p:cBhvr>
                                      <p:tavLst>
                                        <p:tav tm="0">
                                          <p:val>
                                            <p:strVal val="#ppt_y+.1"/>
                                          </p:val>
                                        </p:tav>
                                        <p:tav tm="100000">
                                          <p:val>
                                            <p:strVal val="#ppt_y"/>
                                          </p:val>
                                        </p:tav>
                                      </p:tavLst>
                                    </p:anim>
                                  </p:childTnLst>
                                </p:cTn>
                              </p:par>
                              <p:par>
                                <p:cTn id="104" presetID="31" presetClass="entr" presetSubtype="0" fill="hold" grpId="0" nodeType="withEffect">
                                  <p:stCondLst>
                                    <p:cond delay="800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750" fill="hold"/>
                                        <p:tgtEl>
                                          <p:spTgt spid="55"/>
                                        </p:tgtEl>
                                        <p:attrNameLst>
                                          <p:attrName>ppt_w</p:attrName>
                                        </p:attrNameLst>
                                      </p:cBhvr>
                                      <p:tavLst>
                                        <p:tav tm="0">
                                          <p:val>
                                            <p:fltVal val="0"/>
                                          </p:val>
                                        </p:tav>
                                        <p:tav tm="100000">
                                          <p:val>
                                            <p:strVal val="#ppt_w"/>
                                          </p:val>
                                        </p:tav>
                                      </p:tavLst>
                                    </p:anim>
                                    <p:anim calcmode="lin" valueType="num">
                                      <p:cBhvr>
                                        <p:cTn id="107" dur="750" fill="hold"/>
                                        <p:tgtEl>
                                          <p:spTgt spid="55"/>
                                        </p:tgtEl>
                                        <p:attrNameLst>
                                          <p:attrName>ppt_h</p:attrName>
                                        </p:attrNameLst>
                                      </p:cBhvr>
                                      <p:tavLst>
                                        <p:tav tm="0">
                                          <p:val>
                                            <p:fltVal val="0"/>
                                          </p:val>
                                        </p:tav>
                                        <p:tav tm="100000">
                                          <p:val>
                                            <p:strVal val="#ppt_h"/>
                                          </p:val>
                                        </p:tav>
                                      </p:tavLst>
                                    </p:anim>
                                    <p:anim calcmode="lin" valueType="num">
                                      <p:cBhvr>
                                        <p:cTn id="108" dur="750" fill="hold"/>
                                        <p:tgtEl>
                                          <p:spTgt spid="55"/>
                                        </p:tgtEl>
                                        <p:attrNameLst>
                                          <p:attrName>style.rotation</p:attrName>
                                        </p:attrNameLst>
                                      </p:cBhvr>
                                      <p:tavLst>
                                        <p:tav tm="0">
                                          <p:val>
                                            <p:fltVal val="90"/>
                                          </p:val>
                                        </p:tav>
                                        <p:tav tm="100000">
                                          <p:val>
                                            <p:fltVal val="0"/>
                                          </p:val>
                                        </p:tav>
                                      </p:tavLst>
                                    </p:anim>
                                    <p:animEffect transition="in" filter="fade">
                                      <p:cBhvr>
                                        <p:cTn id="109"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1" grpId="0"/>
      <p:bldP spid="42" grpId="0"/>
      <p:bldP spid="43" grpId="0"/>
      <p:bldP spid="45" grpId="0"/>
      <p:bldP spid="49" grpId="0"/>
      <p:bldP spid="50" grpId="0"/>
      <p:bldP spid="51" grpId="0"/>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4" y="-96484"/>
            <a:ext cx="580572" cy="834573"/>
          </a:xfrm>
          <a:prstGeom prst="rect">
            <a:avLst/>
          </a:prstGeom>
        </p:spPr>
      </p:pic>
      <p:grpSp>
        <p:nvGrpSpPr>
          <p:cNvPr id="2" name="组合 1"/>
          <p:cNvGrpSpPr/>
          <p:nvPr/>
        </p:nvGrpSpPr>
        <p:grpSpPr>
          <a:xfrm rot="1845734">
            <a:off x="454564" y="49631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3" name="TextBox 52"/>
          <p:cNvSpPr txBox="1"/>
          <p:nvPr/>
        </p:nvSpPr>
        <p:spPr>
          <a:xfrm>
            <a:off x="1119110" y="627173"/>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5"/>
          <a:stretch>
            <a:fillRect/>
          </a:stretch>
        </p:blipFill>
        <p:spPr>
          <a:xfrm>
            <a:off x="8325139" y="2101767"/>
            <a:ext cx="3293641" cy="4388776"/>
          </a:xfrm>
          <a:prstGeom prst="rect">
            <a:avLst/>
          </a:prstGeom>
        </p:spPr>
      </p:pic>
      <p:grpSp>
        <p:nvGrpSpPr>
          <p:cNvPr id="56" name="组合 15"/>
          <p:cNvGrpSpPr/>
          <p:nvPr/>
        </p:nvGrpSpPr>
        <p:grpSpPr>
          <a:xfrm>
            <a:off x="779214" y="2052585"/>
            <a:ext cx="936820" cy="581642"/>
            <a:chOff x="3532062" y="3175457"/>
            <a:chExt cx="970764" cy="752191"/>
          </a:xfrm>
        </p:grpSpPr>
        <p:sp>
          <p:nvSpPr>
            <p:cNvPr id="57"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8"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59" name="Rectangle 58"/>
          <p:cNvSpPr/>
          <p:nvPr/>
        </p:nvSpPr>
        <p:spPr>
          <a:xfrm>
            <a:off x="1924329" y="2105011"/>
            <a:ext cx="9833213" cy="615553"/>
          </a:xfrm>
          <a:prstGeom prst="rect">
            <a:avLst/>
          </a:prstGeom>
        </p:spPr>
        <p:txBody>
          <a:bodyPr wrap="square">
            <a:spAutoFit/>
          </a:bodyPr>
          <a:lstStyle/>
          <a:p>
            <a:r>
              <a:rPr lang="vi-VN" sz="3400" dirty="0" smtClean="0">
                <a:latin typeface="+mj-lt"/>
              </a:rPr>
              <a:t>Bố cục bài văn gồm </a:t>
            </a:r>
            <a:r>
              <a:rPr lang="en-US" sz="3400" dirty="0" smtClean="0">
                <a:latin typeface="Times New Roman" pitchFamily="18" charset="0"/>
                <a:cs typeface="Times New Roman" pitchFamily="18" charset="0"/>
              </a:rPr>
              <a:t>3</a:t>
            </a:r>
            <a:r>
              <a:rPr lang="en-US" sz="3400" dirty="0" smtClean="0">
                <a:latin typeface="+mj-lt"/>
              </a:rPr>
              <a:t> </a:t>
            </a:r>
            <a:r>
              <a:rPr lang="vi-VN" sz="3400" dirty="0" smtClean="0">
                <a:latin typeface="+mj-lt"/>
              </a:rPr>
              <a:t>phần</a:t>
            </a:r>
            <a:r>
              <a:rPr lang="en-US" sz="3400" dirty="0" smtClean="0">
                <a:latin typeface="+mj-lt"/>
              </a:rPr>
              <a:t>:</a:t>
            </a:r>
            <a:endParaRPr lang="en-US" sz="3400" dirty="0">
              <a:latin typeface="+mj-lt"/>
              <a:cs typeface="Times New Roman" pitchFamily="18" charset="0"/>
            </a:endParaRPr>
          </a:p>
        </p:txBody>
      </p:sp>
      <p:sp>
        <p:nvSpPr>
          <p:cNvPr id="60" name="Rectangle 59"/>
          <p:cNvSpPr/>
          <p:nvPr/>
        </p:nvSpPr>
        <p:spPr>
          <a:xfrm>
            <a:off x="928052" y="3062375"/>
            <a:ext cx="6673756"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Mở bài: </a:t>
            </a:r>
            <a:r>
              <a:rPr lang="en-US" sz="3000" dirty="0" smtClean="0">
                <a:latin typeface="Times New Roman" pitchFamily="18" charset="0"/>
                <a:cs typeface="Times New Roman" pitchFamily="18" charset="0"/>
              </a:rPr>
              <a:t>G</a:t>
            </a:r>
            <a:r>
              <a:rPr lang="vi-VN" sz="3000" dirty="0" smtClean="0">
                <a:latin typeface="+mj-lt"/>
              </a:rPr>
              <a:t>iới thiệu </a:t>
            </a:r>
            <a:r>
              <a:rPr lang="en-US" sz="3000" dirty="0" err="1" smtClean="0">
                <a:latin typeface="Times New Roman" pitchFamily="18" charset="0"/>
                <a:cs typeface="Times New Roman" pitchFamily="18" charset="0"/>
              </a:rPr>
              <a:t>phẩm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gương</a:t>
            </a:r>
            <a:r>
              <a:rPr lang="vi-VN" sz="3000" dirty="0" smtClean="0">
                <a:latin typeface="+mj-lt"/>
              </a:rPr>
              <a:t>. </a:t>
            </a:r>
            <a:endParaRPr lang="en-US" sz="3000" dirty="0" smtClean="0">
              <a:latin typeface="+mj-lt"/>
            </a:endParaRPr>
          </a:p>
        </p:txBody>
      </p:sp>
      <p:sp>
        <p:nvSpPr>
          <p:cNvPr id="61" name="Rectangle 60"/>
          <p:cNvSpPr/>
          <p:nvPr/>
        </p:nvSpPr>
        <p:spPr>
          <a:xfrm>
            <a:off x="897614" y="4361194"/>
            <a:ext cx="11014760"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5 </a:t>
            </a:r>
            <a:r>
              <a:rPr lang="en-US" sz="3000" dirty="0" err="1" smtClean="0">
                <a:latin typeface="Times New Roman" pitchFamily="18" charset="0"/>
                <a:cs typeface="Times New Roman" pitchFamily="18" charset="0"/>
              </a:rPr>
              <a:t>phần</a:t>
            </a:r>
            <a:endParaRPr lang="en-US" sz="3000" dirty="0">
              <a:latin typeface="+mj-lt"/>
            </a:endParaRPr>
          </a:p>
        </p:txBody>
      </p:sp>
      <p:sp>
        <p:nvSpPr>
          <p:cNvPr id="62" name="Rectangle 61"/>
          <p:cNvSpPr/>
          <p:nvPr/>
        </p:nvSpPr>
        <p:spPr>
          <a:xfrm>
            <a:off x="928407" y="5195976"/>
            <a:ext cx="6809877"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Kết</a:t>
            </a:r>
            <a:r>
              <a:rPr lang="en-US" sz="3000" dirty="0" smtClean="0">
                <a:latin typeface="+mj-lt"/>
              </a:rPr>
              <a:t> </a:t>
            </a:r>
            <a:r>
              <a:rPr lang="vi-VN" sz="3000" dirty="0" smtClean="0">
                <a:latin typeface="+mj-lt"/>
              </a:rPr>
              <a:t>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K</a:t>
            </a:r>
            <a:r>
              <a:rPr lang="vi-VN" sz="3000" dirty="0" smtClean="0">
                <a:latin typeface="+mj-lt"/>
              </a:rPr>
              <a:t>hẳng định, nhấn mạnh </a:t>
            </a:r>
            <a:r>
              <a:rPr lang="en-US" sz="3000" dirty="0" err="1" smtClean="0">
                <a:latin typeface="Times New Roman" pitchFamily="18" charset="0"/>
                <a:cs typeface="Times New Roman" pitchFamily="18" charset="0"/>
              </a:rPr>
              <a:t>phẩm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gương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8117926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strips(down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heel(4)">
                                      <p:cBhvr>
                                        <p:cTn id="17" dur="2000"/>
                                        <p:tgtEl>
                                          <p:spTgt spid="54"/>
                                        </p:tgtEl>
                                      </p:cBhvr>
                                    </p:animEffect>
                                  </p:childTnLst>
                                </p:cTn>
                              </p:par>
                              <p:par>
                                <p:cTn id="18" presetID="53" presetClass="entr" presetSubtype="16" fill="hold" nodeType="withEffect">
                                  <p:stCondLst>
                                    <p:cond delay="725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par>
                                <p:cTn id="23" presetID="32" presetClass="emph" presetSubtype="0" fill="hold" nodeType="withEffect">
                                  <p:stCondLst>
                                    <p:cond delay="7250"/>
                                  </p:stCondLst>
                                  <p:childTnLst>
                                    <p:animRot by="120000">
                                      <p:cBhvr>
                                        <p:cTn id="24" dur="100" fill="hold">
                                          <p:stCondLst>
                                            <p:cond delay="0"/>
                                          </p:stCondLst>
                                        </p:cTn>
                                        <p:tgtEl>
                                          <p:spTgt spid="56"/>
                                        </p:tgtEl>
                                        <p:attrNameLst>
                                          <p:attrName>r</p:attrName>
                                        </p:attrNameLst>
                                      </p:cBhvr>
                                    </p:animRot>
                                    <p:animRot by="-240000">
                                      <p:cBhvr>
                                        <p:cTn id="25" dur="200" fill="hold">
                                          <p:stCondLst>
                                            <p:cond delay="200"/>
                                          </p:stCondLst>
                                        </p:cTn>
                                        <p:tgtEl>
                                          <p:spTgt spid="56"/>
                                        </p:tgtEl>
                                        <p:attrNameLst>
                                          <p:attrName>r</p:attrName>
                                        </p:attrNameLst>
                                      </p:cBhvr>
                                    </p:animRot>
                                    <p:animRot by="240000">
                                      <p:cBhvr>
                                        <p:cTn id="26" dur="200" fill="hold">
                                          <p:stCondLst>
                                            <p:cond delay="400"/>
                                          </p:stCondLst>
                                        </p:cTn>
                                        <p:tgtEl>
                                          <p:spTgt spid="56"/>
                                        </p:tgtEl>
                                        <p:attrNameLst>
                                          <p:attrName>r</p:attrName>
                                        </p:attrNameLst>
                                      </p:cBhvr>
                                    </p:animRot>
                                    <p:animRot by="-240000">
                                      <p:cBhvr>
                                        <p:cTn id="27" dur="200" fill="hold">
                                          <p:stCondLst>
                                            <p:cond delay="600"/>
                                          </p:stCondLst>
                                        </p:cTn>
                                        <p:tgtEl>
                                          <p:spTgt spid="56"/>
                                        </p:tgtEl>
                                        <p:attrNameLst>
                                          <p:attrName>r</p:attrName>
                                        </p:attrNameLst>
                                      </p:cBhvr>
                                    </p:animRot>
                                    <p:animRot by="120000">
                                      <p:cBhvr>
                                        <p:cTn id="28" dur="200" fill="hold">
                                          <p:stCondLst>
                                            <p:cond delay="800"/>
                                          </p:stCondLst>
                                        </p:cTn>
                                        <p:tgtEl>
                                          <p:spTgt spid="5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strips(downLeft)">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strips(downLeft)">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strips(downLeft)">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strips(downLeft)">
                                      <p:cBhvr>
                                        <p:cTn id="4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955462"/>
            <a:ext cx="2023011"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endParaRPr lang="en-US" sz="3000" dirty="0">
              <a:latin typeface="+mj-lt"/>
            </a:endParaRPr>
          </a:p>
        </p:txBody>
      </p:sp>
      <p:cxnSp>
        <p:nvCxnSpPr>
          <p:cNvPr id="12" name="Straight Arrow Connector 11"/>
          <p:cNvCxnSpPr>
            <a:stCxn id="25" idx="3"/>
            <a:endCxn id="13" idx="1"/>
          </p:cNvCxnSpPr>
          <p:nvPr/>
        </p:nvCxnSpPr>
        <p:spPr>
          <a:xfrm flipV="1">
            <a:off x="2023011" y="675654"/>
            <a:ext cx="1075034" cy="25568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98045" y="198600"/>
            <a:ext cx="8529847"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nịnh</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gương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bao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giờ</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nói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dối</a:t>
            </a:r>
            <a:r>
              <a:rPr lang="en-US" sz="2800" i="1" dirty="0" smtClean="0">
                <a:latin typeface="Times New Roman" pitchFamily="18" charset="0"/>
                <a:cs typeface="Times New Roman" pitchFamily="18" charset="0"/>
              </a:rPr>
              <a:t>…”</a:t>
            </a:r>
          </a:p>
        </p:txBody>
      </p:sp>
      <p:cxnSp>
        <p:nvCxnSpPr>
          <p:cNvPr id="14" name="Straight Arrow Connector 13"/>
          <p:cNvCxnSpPr>
            <a:stCxn id="25" idx="3"/>
            <a:endCxn id="15" idx="1"/>
          </p:cNvCxnSpPr>
          <p:nvPr/>
        </p:nvCxnSpPr>
        <p:spPr>
          <a:xfrm flipV="1">
            <a:off x="2023011" y="1687856"/>
            <a:ext cx="1102326" cy="15446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5337" y="1210802"/>
            <a:ext cx="8529847"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Phê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độc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nịnh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hót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hớt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lẻo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dối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trá</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trắng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đen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gọi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xấu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tốt</a:t>
            </a:r>
            <a:r>
              <a:rPr lang="en-US" sz="2800" i="1" dirty="0" smtClean="0">
                <a:latin typeface="Times New Roman" pitchFamily="18" charset="0"/>
                <a:cs typeface="Times New Roman" pitchFamily="18" charset="0"/>
              </a:rPr>
              <a:t>…”</a:t>
            </a:r>
          </a:p>
        </p:txBody>
      </p:sp>
      <p:cxnSp>
        <p:nvCxnSpPr>
          <p:cNvPr id="19" name="Straight Arrow Connector 18"/>
          <p:cNvCxnSpPr>
            <a:stCxn id="25" idx="3"/>
            <a:endCxn id="20" idx="1"/>
          </p:cNvCxnSpPr>
          <p:nvPr/>
        </p:nvCxnSpPr>
        <p:spPr>
          <a:xfrm flipV="1">
            <a:off x="2023011" y="2929143"/>
            <a:ext cx="1089762" cy="3033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12773" y="2236645"/>
            <a:ext cx="8575046" cy="1384995"/>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thích</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sự</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trung</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thực</a:t>
            </a:r>
            <a:r>
              <a:rPr lang="en-US" sz="2800" dirty="0" smtClean="0">
                <a:latin typeface="Times New Roman" pitchFamily="18" charset="0"/>
                <a:cs typeface="Times New Roman" pitchFamily="18" charset="0"/>
              </a:rPr>
              <a:t>: </a:t>
            </a:r>
          </a:p>
          <a:p>
            <a:pPr algn="just"/>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một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soi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gương</a:t>
            </a:r>
            <a:r>
              <a:rPr lang="en-US" sz="2800" i="1" dirty="0" smtClean="0">
                <a:latin typeface="Times New Roman" pitchFamily="18" charset="0"/>
                <a:cs typeface="Times New Roman" pitchFamily="18" charset="0"/>
              </a:rPr>
              <a:t>…”</a:t>
            </a:r>
          </a:p>
        </p:txBody>
      </p:sp>
      <p:cxnSp>
        <p:nvCxnSpPr>
          <p:cNvPr id="27" name="Straight Arrow Connector 26"/>
          <p:cNvCxnSpPr>
            <a:stCxn id="25" idx="3"/>
            <a:endCxn id="28" idx="1"/>
          </p:cNvCxnSpPr>
          <p:nvPr/>
        </p:nvCxnSpPr>
        <p:spPr>
          <a:xfrm>
            <a:off x="2023011" y="3232461"/>
            <a:ext cx="1208170" cy="9165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31181" y="3671930"/>
            <a:ext cx="8310144"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sym typeface="Wingdings" pitchFamily="2" charset="2"/>
              </a:rPr>
              <a:t>Dẫn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chứng</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về</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vẻ</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đẹp</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phẩm</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chất</a:t>
            </a:r>
            <a:r>
              <a:rPr lang="en-US" sz="2800" dirty="0" smtClean="0">
                <a:latin typeface="Times New Roman" pitchFamily="18" charset="0"/>
                <a:cs typeface="Times New Roman" pitchFamily="18" charset="0"/>
                <a:sym typeface="Wingdings" pitchFamily="2" charset="2"/>
              </a:rPr>
              <a:t> con </a:t>
            </a:r>
            <a:r>
              <a:rPr lang="en-US" sz="2800" dirty="0" err="1" smtClean="0">
                <a:latin typeface="Times New Roman" pitchFamily="18" charset="0"/>
                <a:cs typeface="Times New Roman" pitchFamily="18" charset="0"/>
                <a:sym typeface="Wingdings" pitchFamily="2" charset="2"/>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Chi.</a:t>
            </a:r>
            <a:endParaRPr lang="en-US" sz="2800" i="1" dirty="0" smtClean="0">
              <a:latin typeface="Times New Roman" pitchFamily="18" charset="0"/>
              <a:cs typeface="Times New Roman" pitchFamily="18" charset="0"/>
            </a:endParaRPr>
          </a:p>
        </p:txBody>
      </p:sp>
      <p:cxnSp>
        <p:nvCxnSpPr>
          <p:cNvPr id="33" name="Straight Arrow Connector 32"/>
          <p:cNvCxnSpPr>
            <a:stCxn id="25" idx="3"/>
            <a:endCxn id="34" idx="1"/>
          </p:cNvCxnSpPr>
          <p:nvPr/>
        </p:nvCxnSpPr>
        <p:spPr>
          <a:xfrm>
            <a:off x="2023011" y="3232461"/>
            <a:ext cx="1170565" cy="19541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93576" y="4709553"/>
            <a:ext cx="8428018" cy="954107"/>
          </a:xfrm>
          <a:prstGeom prst="rect">
            <a:avLst/>
          </a:prstGeom>
        </p:spPr>
        <p:txBody>
          <a:bodyPr wrap="square">
            <a:spAutoFit/>
          </a:bodyPr>
          <a:lstStyle/>
          <a:p>
            <a:pPr algn="just"/>
            <a:r>
              <a:rPr lang="en-US" sz="2800" dirty="0" smtClean="0">
                <a:latin typeface="Times New Roman" pitchFamily="18" charset="0"/>
                <a:cs typeface="Times New Roman" pitchFamily="18" charset="0"/>
                <a:sym typeface="Wingdings" pitchFamily="2" charset="2"/>
              </a:rPr>
              <a:t>Ca </a:t>
            </a:r>
            <a:r>
              <a:rPr lang="en-US" sz="2800" dirty="0" err="1" smtClean="0">
                <a:latin typeface="Times New Roman" pitchFamily="18" charset="0"/>
                <a:cs typeface="Times New Roman" pitchFamily="18" charset="0"/>
                <a:sym typeface="Wingdings" pitchFamily="2" charset="2"/>
              </a:rPr>
              <a:t>ngợi</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vẻ</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đẹp</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hình</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thức</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bên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ngoài</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lẫn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phẩm</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chất</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bên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trong</a:t>
            </a:r>
            <a:r>
              <a:rPr lang="en-US" sz="2800" dirty="0" smtClean="0">
                <a:latin typeface="Times New Roman" pitchFamily="18" charset="0"/>
                <a:cs typeface="Times New Roman" pitchFamily="18" charset="0"/>
                <a:sym typeface="Wingdings" pitchFamily="2" charset="2"/>
              </a:rPr>
              <a:t>: </a:t>
            </a:r>
            <a:r>
              <a:rPr lang="en-US" sz="2800" i="1" dirty="0" smtClean="0">
                <a:latin typeface="Times New Roman" pitchFamily="18" charset="0"/>
                <a:cs typeface="Times New Roman" pitchFamily="18" charset="0"/>
                <a:sym typeface="Wingdings" pitchFamily="2" charset="2"/>
              </a:rPr>
              <a:t>“….</a:t>
            </a:r>
            <a:r>
              <a:rPr lang="en-US" sz="2800" i="1" dirty="0" err="1" smtClean="0">
                <a:latin typeface="Times New Roman" pitchFamily="18" charset="0"/>
                <a:cs typeface="Times New Roman" pitchFamily="18" charset="0"/>
                <a:sym typeface="Wingdings" pitchFamily="2" charset="2"/>
              </a:rPr>
              <a:t>một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gương</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mặt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đẹp</a:t>
            </a:r>
            <a:r>
              <a:rPr lang="en-US" sz="2800" i="1" dirty="0" smtClean="0">
                <a:latin typeface="Times New Roman" pitchFamily="18" charset="0"/>
                <a:cs typeface="Times New Roman" pitchFamily="18" charset="0"/>
                <a:sym typeface="Wingdings" pitchFamily="2" charset="2"/>
              </a:rPr>
              <a:t>….</a:t>
            </a:r>
            <a:r>
              <a:rPr lang="en-US" sz="2800" i="1" dirty="0" err="1" smtClean="0">
                <a:latin typeface="Times New Roman" pitchFamily="18" charset="0"/>
                <a:cs typeface="Times New Roman" pitchFamily="18" charset="0"/>
                <a:sym typeface="Wingdings" pitchFamily="2" charset="2"/>
              </a:rPr>
              <a:t>một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tâm</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hồn</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đẹp</a:t>
            </a:r>
            <a:r>
              <a:rPr lang="en-US" sz="2800" i="1" dirty="0" smtClean="0">
                <a:latin typeface="Times New Roman" pitchFamily="18" charset="0"/>
                <a:cs typeface="Times New Roman" pitchFamily="18" charset="0"/>
                <a:sym typeface="Wingdings" pitchFamily="2" charset="2"/>
              </a:rPr>
              <a:t>”</a:t>
            </a:r>
            <a:endParaRPr lang="en-US" sz="2800" i="1" dirty="0" smtClean="0">
              <a:latin typeface="Times New Roman" pitchFamily="18" charset="0"/>
              <a:cs typeface="Times New Roman" pitchFamily="18" charset="0"/>
            </a:endParaRPr>
          </a:p>
        </p:txBody>
      </p:sp>
      <p:sp>
        <p:nvSpPr>
          <p:cNvPr id="64" name="Rectangle 63"/>
          <p:cNvSpPr/>
          <p:nvPr/>
        </p:nvSpPr>
        <p:spPr>
          <a:xfrm>
            <a:off x="1542210" y="5755523"/>
            <a:ext cx="9198591"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Các</a:t>
            </a:r>
            <a:r>
              <a:rPr lang="en-US" sz="3200" dirty="0" smtClean="0">
                <a:solidFill>
                  <a:srgbClr val="FF0000"/>
                </a:solidFill>
                <a:latin typeface="Times New Roman" pitchFamily="18" charset="0"/>
                <a:cs typeface="Times New Roman" pitchFamily="18" charset="0"/>
                <a:sym typeface="Wingdings" pitchFamily="2" charset="2"/>
              </a:rPr>
              <a:t> ý </a:t>
            </a:r>
            <a:r>
              <a:rPr lang="en-US" sz="3200" dirty="0" err="1" smtClean="0">
                <a:solidFill>
                  <a:srgbClr val="FF0000"/>
                </a:solidFill>
                <a:latin typeface="Times New Roman" pitchFamily="18" charset="0"/>
                <a:cs typeface="Times New Roman" pitchFamily="18" charset="0"/>
                <a:sym typeface="Wingdings" pitchFamily="2" charset="2"/>
              </a:rPr>
              <a:t>trong</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phần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thân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bài</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liên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quan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mật</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thiết</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với</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chủ</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đề</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tập</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trung</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làm</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rõ</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chủ</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đề</a:t>
            </a:r>
            <a:r>
              <a:rPr lang="en-US" sz="3200" dirty="0" smtClean="0">
                <a:solidFill>
                  <a:srgbClr val="FF0000"/>
                </a:solidFill>
                <a:latin typeface="Times New Roman" pitchFamily="18" charset="0"/>
                <a:cs typeface="Times New Roman" pitchFamily="18" charset="0"/>
                <a:sym typeface="Wingdings" pitchFamily="2" charset="2"/>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trips(down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trips(downLeft)">
                                      <p:cBhvr>
                                        <p:cTn id="36" dur="500"/>
                                        <p:tgtEl>
                                          <p:spTgt spid="2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trips(downLeft)">
                                      <p:cBhvr>
                                        <p:cTn id="44" dur="500"/>
                                        <p:tgtEl>
                                          <p:spTgt spid="33"/>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strips(down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strips(downLeft)">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P spid="15" grpId="0"/>
      <p:bldP spid="20" grpId="0"/>
      <p:bldP spid="28" grpId="0"/>
      <p:bldP spid="34"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0"/>
            <a:ext cx="12192000" cy="1692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			</a:t>
            </a:r>
            <a:endParaRPr lang="zh-CN" altLang="en-US" sz="4000" dirty="0">
              <a:latin typeface="+mj-lt"/>
            </a:endParaRPr>
          </a:p>
        </p:txBody>
      </p:sp>
      <p:sp>
        <p:nvSpPr>
          <p:cNvPr id="27" name="任意多边形 26"/>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55783" y="183401"/>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3" name="Rectangle 72"/>
          <p:cNvSpPr/>
          <p:nvPr/>
        </p:nvSpPr>
        <p:spPr>
          <a:xfrm>
            <a:off x="700584" y="2107021"/>
            <a:ext cx="10722591" cy="2062103"/>
          </a:xfrm>
          <a:prstGeom prst="rect">
            <a:avLst/>
          </a:prstGeom>
        </p:spPr>
        <p:txBody>
          <a:bodyPr wrap="square">
            <a:spAutoFit/>
          </a:bodyPr>
          <a:lstStyle/>
          <a:p>
            <a:pPr algn="just"/>
            <a:r>
              <a:rPr lang="vi-VN" sz="3200" i="1" dirty="0" smtClean="0">
                <a:latin typeface="+mj-lt"/>
              </a:rPr>
              <a:t>"Mẹ ơi! Con khổ quá mẹ ơi! Sao mẹ đi lâu thế? Mãi không về! Người ta đánh con vì con dám cướp lại đồ chơi của con mà con người ta giằng lấy. Người ta lại còn chửi con chửi cả mẹ nữa! Mẹ xa con, mẹ có biết không?</a:t>
            </a:r>
            <a:r>
              <a:rPr lang="en-US" sz="3200" i="1" dirty="0" smtClean="0">
                <a:latin typeface="+mj-lt"/>
              </a:rPr>
              <a:t>”</a:t>
            </a:r>
            <a:endParaRPr lang="en-US" sz="3200" i="1" dirty="0">
              <a:latin typeface="+mj-lt"/>
            </a:endParaRPr>
          </a:p>
        </p:txBody>
      </p:sp>
      <p:sp>
        <p:nvSpPr>
          <p:cNvPr id="74" name="Rectangle 73"/>
          <p:cNvSpPr/>
          <p:nvPr/>
        </p:nvSpPr>
        <p:spPr>
          <a:xfrm>
            <a:off x="1228287" y="224135"/>
            <a:ext cx="10322257" cy="1200329"/>
          </a:xfrm>
          <a:prstGeom prst="rect">
            <a:avLst/>
          </a:prstGeom>
        </p:spPr>
        <p:txBody>
          <a:bodyPr wrap="square">
            <a:spAutoFit/>
          </a:bodyPr>
          <a:lstStyle/>
          <a:p>
            <a:pPr algn="ctr"/>
            <a:r>
              <a:rPr lang="vi-VN" sz="3600" dirty="0" smtClean="0">
                <a:latin typeface="+mj-lt"/>
              </a:rPr>
              <a:t>Đoạn văn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vi-VN" sz="3600" dirty="0" smtClean="0">
                <a:latin typeface="+mj-lt"/>
              </a:rPr>
              <a:t>biểu đạt tình cảm gì?</a:t>
            </a:r>
            <a:endParaRPr lang="en-US" sz="3600" dirty="0" smtClean="0">
              <a:latin typeface="+mj-lt"/>
            </a:endParaRPr>
          </a:p>
          <a:p>
            <a:pPr algn="ctr"/>
            <a:r>
              <a:rPr lang="en-US" sz="3600" dirty="0" smtClean="0">
                <a:latin typeface="+mj-lt"/>
              </a:rPr>
              <a:t>	</a:t>
            </a:r>
            <a:r>
              <a:rPr lang="vi-VN" sz="3600" dirty="0" smtClean="0">
                <a:latin typeface="+mj-lt"/>
              </a:rPr>
              <a:t>Tình cảm ấy được biểu đạt trực tiếp hay gián tiếp?</a:t>
            </a:r>
            <a:endParaRPr lang="zh-CN" altLang="en-US" sz="3600" dirty="0">
              <a:latin typeface="+mj-lt"/>
            </a:endParaRPr>
          </a:p>
        </p:txBody>
      </p:sp>
      <p:sp>
        <p:nvSpPr>
          <p:cNvPr id="75" name="Rectangle 74"/>
          <p:cNvSpPr/>
          <p:nvPr/>
        </p:nvSpPr>
        <p:spPr>
          <a:xfrm>
            <a:off x="1342030" y="4357381"/>
            <a:ext cx="9862782" cy="1077218"/>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Biểu đạt sự đau khổ của đứa con bị bắt nạt đang trông chờ mẹ về.</a:t>
            </a:r>
            <a:endParaRPr lang="en-US" sz="3200" dirty="0">
              <a:latin typeface="+mj-lt"/>
            </a:endParaRPr>
          </a:p>
        </p:txBody>
      </p:sp>
      <p:sp>
        <p:nvSpPr>
          <p:cNvPr id="76" name="Rectangle 75"/>
          <p:cNvSpPr/>
          <p:nvPr/>
        </p:nvSpPr>
        <p:spPr>
          <a:xfrm>
            <a:off x="1371602" y="5478773"/>
            <a:ext cx="9862782" cy="584775"/>
          </a:xfrm>
          <a:prstGeom prst="rect">
            <a:avLst/>
          </a:prstGeom>
        </p:spPr>
        <p:txBody>
          <a:bodyPr wrap="square">
            <a:spAutoFit/>
          </a:bodyPr>
          <a:lstStyle/>
          <a:p>
            <a:r>
              <a:rPr lang="en-US" sz="3200" dirty="0" smtClean="0">
                <a:latin typeface="+mj-lt"/>
                <a:sym typeface="Wingdings" pitchFamily="2" charset="2"/>
              </a:rPr>
              <a:t></a:t>
            </a:r>
            <a:r>
              <a:rPr lang="vi-VN" sz="3200" dirty="0" smtClean="0">
                <a:latin typeface="+mj-lt"/>
              </a:rPr>
              <a:t> Biểu đạt trực tiếp cảm xúc.</a:t>
            </a:r>
            <a:endParaRPr lang="en-US" sz="3200" dirty="0">
              <a:latin typeface="+mj-lt"/>
            </a:endParaRPr>
          </a:p>
        </p:txBody>
      </p:sp>
      <p:cxnSp>
        <p:nvCxnSpPr>
          <p:cNvPr id="78" name="Straight Connector 77"/>
          <p:cNvCxnSpPr/>
          <p:nvPr/>
        </p:nvCxnSpPr>
        <p:spPr>
          <a:xfrm>
            <a:off x="914400" y="2606723"/>
            <a:ext cx="1050878"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172269" y="2620370"/>
            <a:ext cx="3286835" cy="15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00131" y="2593075"/>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91517" y="2579427"/>
            <a:ext cx="2408829" cy="204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2586250" y="4055660"/>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9315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heel(4)">
                                      <p:cBhvr>
                                        <p:cTn id="25" dur="20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diamond(in)">
                                      <p:cBhvr>
                                        <p:cTn id="30" dur="20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strips(downLeft)">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strips(downLeft)">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ppt_x"/>
                                          </p:val>
                                        </p:tav>
                                        <p:tav tm="100000">
                                          <p:val>
                                            <p:strVal val="#ppt_x"/>
                                          </p:val>
                                        </p:tav>
                                      </p:tavLst>
                                    </p:anim>
                                    <p:anim calcmode="lin" valueType="num">
                                      <p:cBhvr additive="base">
                                        <p:cTn id="50" dur="500" fill="hold"/>
                                        <p:tgtEl>
                                          <p:spTgt spid="8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500" fill="hold"/>
                                        <p:tgtEl>
                                          <p:spTgt spid="83"/>
                                        </p:tgtEl>
                                        <p:attrNameLst>
                                          <p:attrName>ppt_x</p:attrName>
                                        </p:attrNameLst>
                                      </p:cBhvr>
                                      <p:tavLst>
                                        <p:tav tm="0">
                                          <p:val>
                                            <p:strVal val="#ppt_x"/>
                                          </p:val>
                                        </p:tav>
                                        <p:tav tm="100000">
                                          <p:val>
                                            <p:strVal val="#ppt_x"/>
                                          </p:val>
                                        </p:tav>
                                      </p:tavLst>
                                    </p:anim>
                                    <p:anim calcmode="lin" valueType="num">
                                      <p:cBhvr additive="base">
                                        <p:cTn id="54" dur="500" fill="hold"/>
                                        <p:tgtEl>
                                          <p:spTgt spid="8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5251251" y="413855"/>
            <a:ext cx="2318263" cy="769441"/>
          </a:xfrm>
          <a:prstGeom prst="rect">
            <a:avLst/>
          </a:prstGeom>
          <a:noFill/>
        </p:spPr>
        <p:txBody>
          <a:bodyPr wrap="none" rtlCol="0">
            <a:spAutoFit/>
          </a:bodyPr>
          <a:lstStyle/>
          <a:p>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Ghi</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nhớ</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endParaRPr lang="zh-CN" altLang="en-US" sz="44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26588">
            <a:off x="3535527" y="58526"/>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9"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56182" y="4347276"/>
            <a:ext cx="2342864" cy="1077218"/>
          </a:xfrm>
          <a:prstGeom prst="rect">
            <a:avLst/>
          </a:prstGeom>
        </p:spPr>
        <p:txBody>
          <a:bodyPr wrap="square">
            <a:spAutoFit/>
          </a:bodyPr>
          <a:lstStyle/>
          <a:p>
            <a:pPr algn="ct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endParaRPr lang="en-US" sz="3200" dirty="0">
              <a:latin typeface="Times New Roman" pitchFamily="18" charset="0"/>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3" y="4463172"/>
            <a:ext cx="985143" cy="391296"/>
          </a:xfrm>
          <a:prstGeom prst="rect">
            <a:avLst/>
          </a:prstGeom>
        </p:spPr>
      </p:pic>
      <p:grpSp>
        <p:nvGrpSpPr>
          <p:cNvPr id="36" name="组合 22"/>
          <p:cNvGrpSpPr/>
          <p:nvPr/>
        </p:nvGrpSpPr>
        <p:grpSpPr>
          <a:xfrm>
            <a:off x="409295" y="447646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p:nvPr/>
        </p:nvSpPr>
        <p:spPr>
          <a:xfrm>
            <a:off x="2619508" y="1180404"/>
            <a:ext cx="7547259" cy="707886"/>
          </a:xfrm>
          <a:prstGeom prst="rect">
            <a:avLst/>
          </a:prstGeom>
          <a:noFill/>
        </p:spPr>
        <p:txBody>
          <a:bodyPr wrap="none" rtlCol="0">
            <a:spAutoFit/>
          </a:bodyPr>
          <a:lstStyle/>
          <a:p>
            <a:r>
              <a:rPr lang="vi-VN" sz="4000" dirty="0" smtClean="0">
                <a:solidFill>
                  <a:srgbClr val="FF0000"/>
                </a:solidFill>
                <a:latin typeface="+mj-lt"/>
              </a:rPr>
              <a:t>Các đặc điểm của văn bản biểu cảm</a:t>
            </a:r>
            <a:endParaRPr lang="zh-CN" altLang="en-US" sz="4000" b="1" dirty="0">
              <a:solidFill>
                <a:srgbClr val="FF0000"/>
              </a:solidFill>
              <a:latin typeface="+mj-lt"/>
              <a:ea typeface="微软雅黑" panose="020B0503020204020204" pitchFamily="34" charset="-122"/>
              <a:cs typeface="Times New Roman" pitchFamily="18" charset="0"/>
            </a:endParaRPr>
          </a:p>
        </p:txBody>
      </p:sp>
      <p:sp>
        <p:nvSpPr>
          <p:cNvPr id="44" name="Rectangle 43"/>
          <p:cNvSpPr/>
          <p:nvPr/>
        </p:nvSpPr>
        <p:spPr>
          <a:xfrm>
            <a:off x="1828804" y="2314263"/>
            <a:ext cx="10331354" cy="584775"/>
          </a:xfrm>
          <a:prstGeom prst="rect">
            <a:avLst/>
          </a:prstGeom>
        </p:spPr>
        <p:txBody>
          <a:bodyPr wrap="square">
            <a:spAutoFit/>
          </a:bodyPr>
          <a:lstStyle/>
          <a:p>
            <a:r>
              <a:rPr lang="vi-VN" sz="3200" dirty="0" smtClean="0">
                <a:latin typeface="Times New Roman" pitchFamily="18" charset="0"/>
                <a:cs typeface="Times New Roman" pitchFamily="18" charset="0"/>
              </a:rPr>
              <a:t>Mỗi bài văn biểu cảm tập trung biểu cảm </a:t>
            </a:r>
            <a:r>
              <a:rPr lang="en-US" sz="32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tình cảm chủ yếu.</a:t>
            </a:r>
            <a:endParaRPr lang="en-US" sz="3200" dirty="0">
              <a:latin typeface="Times New Roman" pitchFamily="18" charset="0"/>
              <a:cs typeface="Times New Roman" pitchFamily="18" charset="0"/>
            </a:endParaRPr>
          </a:p>
        </p:txBody>
      </p:sp>
      <p:sp>
        <p:nvSpPr>
          <p:cNvPr id="45" name="Rectangle 44"/>
          <p:cNvSpPr/>
          <p:nvPr/>
        </p:nvSpPr>
        <p:spPr>
          <a:xfrm>
            <a:off x="5500050" y="3257729"/>
            <a:ext cx="6648736"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Gián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G</a:t>
            </a:r>
            <a:r>
              <a:rPr lang="vi-VN" sz="3200" dirty="0" smtClean="0">
                <a:latin typeface="Times New Roman" pitchFamily="18" charset="0"/>
                <a:cs typeface="Times New Roman" pitchFamily="18" charset="0"/>
              </a:rPr>
              <a:t>ửi gắm tình cảm, tư tưởng </a:t>
            </a:r>
            <a:r>
              <a:rPr lang="en-US" sz="3200" dirty="0" smtClean="0">
                <a:latin typeface="Times New Roman" pitchFamily="18" charset="0"/>
                <a:cs typeface="Times New Roman" pitchFamily="18" charset="0"/>
              </a:rPr>
              <a:t>qua</a:t>
            </a:r>
            <a:r>
              <a:rPr lang="vi-VN" sz="3200" dirty="0" smtClean="0">
                <a:latin typeface="Times New Roman" pitchFamily="18" charset="0"/>
                <a:cs typeface="Times New Roman" pitchFamily="18" charset="0"/>
              </a:rPr>
              <a:t> hình ảnh có ý nghĩa ẩn dụ, tượng trưng (đồ vật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loài cây</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hiện tượng) </a:t>
            </a:r>
            <a:endParaRPr lang="en-US" sz="3200" dirty="0">
              <a:latin typeface="Times New Roman" pitchFamily="18" charset="0"/>
              <a:cs typeface="Times New Roman" pitchFamily="18" charset="0"/>
            </a:endParaRPr>
          </a:p>
        </p:txBody>
      </p:sp>
      <p:sp>
        <p:nvSpPr>
          <p:cNvPr id="46" name="Rectangle 45"/>
          <p:cNvSpPr/>
          <p:nvPr/>
        </p:nvSpPr>
        <p:spPr>
          <a:xfrm>
            <a:off x="5545540" y="5125708"/>
            <a:ext cx="6605516"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Trực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hổ lộ nỗi niềm, cảm xúc trong lòng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cxnSp>
        <p:nvCxnSpPr>
          <p:cNvPr id="48" name="Straight Arrow Connector 47"/>
          <p:cNvCxnSpPr>
            <a:stCxn id="33" idx="3"/>
            <a:endCxn id="45" idx="1"/>
          </p:cNvCxnSpPr>
          <p:nvPr/>
        </p:nvCxnSpPr>
        <p:spPr>
          <a:xfrm flipV="1">
            <a:off x="4299046" y="4042559"/>
            <a:ext cx="1201004" cy="8433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3" idx="3"/>
            <a:endCxn id="46" idx="1"/>
          </p:cNvCxnSpPr>
          <p:nvPr/>
        </p:nvCxnSpPr>
        <p:spPr>
          <a:xfrm>
            <a:off x="4299046" y="4885885"/>
            <a:ext cx="1246494" cy="778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550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750"/>
                                        <p:tgtEl>
                                          <p:spTgt spid="26"/>
                                        </p:tgtEl>
                                      </p:cBhvr>
                                    </p:animEffect>
                                  </p:childTnLst>
                                </p:cTn>
                              </p:par>
                              <p:par>
                                <p:cTn id="18" presetID="22" presetClass="entr" presetSubtype="8" fill="hold" grpId="0" nodeType="withEffect">
                                  <p:stCondLst>
                                    <p:cond delay="62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par>
                                <p:cTn id="21" presetID="22" presetClass="entr" presetSubtype="8" fill="hold" grpId="0" nodeType="withEffect">
                                  <p:stCondLst>
                                    <p:cond delay="625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250"/>
                                        <p:tgtEl>
                                          <p:spTgt spid="43"/>
                                        </p:tgtEl>
                                      </p:cBhvr>
                                    </p:animEffect>
                                  </p:childTnLst>
                                </p:cTn>
                              </p:par>
                              <p:par>
                                <p:cTn id="24" presetID="42" presetClass="entr" presetSubtype="0" fill="hold" nodeType="withEffect">
                                  <p:stCondLst>
                                    <p:cond delay="11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trips(downLeft)">
                                      <p:cBhvr>
                                        <p:cTn id="38" dur="500"/>
                                        <p:tgtEl>
                                          <p:spTgt spid="44"/>
                                        </p:tgtEl>
                                      </p:cBhvr>
                                    </p:animEffect>
                                  </p:childTnLst>
                                </p:cTn>
                              </p:par>
                              <p:par>
                                <p:cTn id="39" presetID="42" presetClass="entr" presetSubtype="0" fill="hold" nodeType="withEffect">
                                  <p:stCondLst>
                                    <p:cond delay="1150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2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heel(4)">
                                      <p:cBhvr>
                                        <p:cTn id="53" dur="2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trips(downLeft)">
                                      <p:cBhvr>
                                        <p:cTn id="58" dur="500"/>
                                        <p:tgtEl>
                                          <p:spTgt spid="48"/>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trips(downLeft)">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strips(downLeft)">
                                      <p:cBhvr>
                                        <p:cTn id="66" dur="500"/>
                                        <p:tgtEl>
                                          <p:spTgt spid="49"/>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strips(down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33" grpId="0"/>
      <p:bldP spid="43" grpId="0"/>
      <p:bldP spid="44" grpId="0"/>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培训课件通用通用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0.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6911</TotalTime>
  <Words>1099</Words>
  <Application>Microsoft Office PowerPoint</Application>
  <PresentationFormat>Custom</PresentationFormat>
  <Paragraphs>162</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Wingdings</vt:lpstr>
      <vt:lpstr>张海山锐谐体</vt:lpstr>
      <vt:lpstr>Impact</vt:lpstr>
      <vt:lpstr>方正粗圆_GBK</vt:lpstr>
      <vt:lpstr>Times New Roman</vt:lpstr>
      <vt:lpstr>Calibri</vt:lpstr>
      <vt:lpstr>宋体</vt:lpstr>
      <vt:lpstr>Calibri Light</vt:lpstr>
      <vt:lpstr>叶根友行书繁</vt:lpstr>
      <vt:lpstr>微软雅黑</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dc:title>
  <dc:creator>Windows User</dc:creator>
  <cp:lastModifiedBy>huy_ctn</cp:lastModifiedBy>
  <cp:revision>475</cp:revision>
  <dcterms:created xsi:type="dcterms:W3CDTF">2016-08-07T08:11:21Z</dcterms:created>
  <dcterms:modified xsi:type="dcterms:W3CDTF">2021-09-29T13:30:19Z</dcterms:modified>
</cp:coreProperties>
</file>